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53" r:id="rId2"/>
    <p:sldId id="354" r:id="rId3"/>
  </p:sldIdLst>
  <p:sldSz cx="7262813" cy="10398125"/>
  <p:notesSz cx="6807200" cy="9939338"/>
  <p:defaultTextStyle>
    <a:defPPr>
      <a:defRPr lang="ja-JP"/>
    </a:defPPr>
    <a:lvl1pPr marL="0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4566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9132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3698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8264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22830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7396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31961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36527" algn="l" defTabSz="100913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75">
          <p15:clr>
            <a:srgbClr val="A4A3A4"/>
          </p15:clr>
        </p15:guide>
        <p15:guide id="2" pos="22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-maeda" initials="s" lastIdx="1" clrIdx="0"/>
  <p:cmAuthor id="1" name="田中 絵留奈" initials="田中" lastIdx="6" clrIdx="1"/>
  <p:cmAuthor id="2" name="kasumi.murakami" initials="k" lastIdx="25" clrIdx="2"/>
  <p:cmAuthor id="3" name="a-nio" initials="a" lastIdx="7" clrIdx="3"/>
  <p:cmAuthor id="4" name="田中 志歩" initials="田中" lastIdx="2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FF"/>
    <a:srgbClr val="A50021"/>
    <a:srgbClr val="B2B2B2"/>
    <a:srgbClr val="006699"/>
    <a:srgbClr val="FCF60A"/>
    <a:srgbClr val="0973A3"/>
    <a:srgbClr val="333399"/>
    <a:srgbClr val="FF66CC"/>
    <a:srgbClr val="FF1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9631" autoAdjust="0"/>
  </p:normalViewPr>
  <p:slideViewPr>
    <p:cSldViewPr>
      <p:cViewPr>
        <p:scale>
          <a:sx n="125" d="100"/>
          <a:sy n="125" d="100"/>
        </p:scale>
        <p:origin x="-384" y="96"/>
      </p:cViewPr>
      <p:guideLst>
        <p:guide orient="horz" pos="3275"/>
        <p:guide pos="2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8D8DD-C431-45E3-9E59-C2E699569CEA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746125"/>
            <a:ext cx="2600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3AD30-7401-4B3E-AF5D-823A5F00AB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45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4566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09132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13698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18264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22830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27396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31961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36527" algn="l" defTabSz="100913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4711" y="3230160"/>
            <a:ext cx="6173391" cy="222885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9422" y="5892271"/>
            <a:ext cx="5083969" cy="26572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9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3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8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2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7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31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6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8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0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49154" y="556012"/>
            <a:ext cx="1225600" cy="1182786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2356" y="556012"/>
            <a:ext cx="3555753" cy="1182786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9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83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3712" y="6681759"/>
            <a:ext cx="6173391" cy="206518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3712" y="4407170"/>
            <a:ext cx="6173391" cy="227458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56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91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36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82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28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73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319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65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6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2356" y="3234973"/>
            <a:ext cx="2390676" cy="914890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84079" y="3234973"/>
            <a:ext cx="2390676" cy="914890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73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141" y="416407"/>
            <a:ext cx="6536532" cy="173302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141" y="2327543"/>
            <a:ext cx="3209004" cy="97001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566" indent="0">
              <a:buNone/>
              <a:defRPr sz="2200" b="1"/>
            </a:lvl2pPr>
            <a:lvl3pPr marL="1009132" indent="0">
              <a:buNone/>
              <a:defRPr sz="2000" b="1"/>
            </a:lvl3pPr>
            <a:lvl4pPr marL="1513698" indent="0">
              <a:buNone/>
              <a:defRPr sz="1800" b="1"/>
            </a:lvl4pPr>
            <a:lvl5pPr marL="2018264" indent="0">
              <a:buNone/>
              <a:defRPr sz="1800" b="1"/>
            </a:lvl5pPr>
            <a:lvl6pPr marL="2522830" indent="0">
              <a:buNone/>
              <a:defRPr sz="1800" b="1"/>
            </a:lvl6pPr>
            <a:lvl7pPr marL="3027396" indent="0">
              <a:buNone/>
              <a:defRPr sz="1800" b="1"/>
            </a:lvl7pPr>
            <a:lvl8pPr marL="3531961" indent="0">
              <a:buNone/>
              <a:defRPr sz="1800" b="1"/>
            </a:lvl8pPr>
            <a:lvl9pPr marL="4036527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3141" y="3297553"/>
            <a:ext cx="3209004" cy="599095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89409" y="2327543"/>
            <a:ext cx="3210264" cy="97001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566" indent="0">
              <a:buNone/>
              <a:defRPr sz="2200" b="1"/>
            </a:lvl2pPr>
            <a:lvl3pPr marL="1009132" indent="0">
              <a:buNone/>
              <a:defRPr sz="2000" b="1"/>
            </a:lvl3pPr>
            <a:lvl4pPr marL="1513698" indent="0">
              <a:buNone/>
              <a:defRPr sz="1800" b="1"/>
            </a:lvl4pPr>
            <a:lvl5pPr marL="2018264" indent="0">
              <a:buNone/>
              <a:defRPr sz="1800" b="1"/>
            </a:lvl5pPr>
            <a:lvl6pPr marL="2522830" indent="0">
              <a:buNone/>
              <a:defRPr sz="1800" b="1"/>
            </a:lvl6pPr>
            <a:lvl7pPr marL="3027396" indent="0">
              <a:buNone/>
              <a:defRPr sz="1800" b="1"/>
            </a:lvl7pPr>
            <a:lvl8pPr marL="3531961" indent="0">
              <a:buNone/>
              <a:defRPr sz="1800" b="1"/>
            </a:lvl8pPr>
            <a:lvl9pPr marL="4036527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89409" y="3297553"/>
            <a:ext cx="3210264" cy="599095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99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94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42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141" y="414000"/>
            <a:ext cx="2389416" cy="176190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39558" y="414000"/>
            <a:ext cx="4060115" cy="887451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3141" y="2175905"/>
            <a:ext cx="2389416" cy="7112607"/>
          </a:xfrm>
        </p:spPr>
        <p:txBody>
          <a:bodyPr/>
          <a:lstStyle>
            <a:lvl1pPr marL="0" indent="0">
              <a:buNone/>
              <a:defRPr sz="1500"/>
            </a:lvl1pPr>
            <a:lvl2pPr marL="504566" indent="0">
              <a:buNone/>
              <a:defRPr sz="1300"/>
            </a:lvl2pPr>
            <a:lvl3pPr marL="1009132" indent="0">
              <a:buNone/>
              <a:defRPr sz="1100"/>
            </a:lvl3pPr>
            <a:lvl4pPr marL="1513698" indent="0">
              <a:buNone/>
              <a:defRPr sz="1000"/>
            </a:lvl4pPr>
            <a:lvl5pPr marL="2018264" indent="0">
              <a:buNone/>
              <a:defRPr sz="1000"/>
            </a:lvl5pPr>
            <a:lvl6pPr marL="2522830" indent="0">
              <a:buNone/>
              <a:defRPr sz="1000"/>
            </a:lvl6pPr>
            <a:lvl7pPr marL="3027396" indent="0">
              <a:buNone/>
              <a:defRPr sz="1000"/>
            </a:lvl7pPr>
            <a:lvl8pPr marL="3531961" indent="0">
              <a:buNone/>
              <a:defRPr sz="1000"/>
            </a:lvl8pPr>
            <a:lvl9pPr marL="403652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25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3562" y="7278688"/>
            <a:ext cx="4357688" cy="85929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23562" y="929091"/>
            <a:ext cx="4357688" cy="6238875"/>
          </a:xfrm>
        </p:spPr>
        <p:txBody>
          <a:bodyPr/>
          <a:lstStyle>
            <a:lvl1pPr marL="0" indent="0">
              <a:buNone/>
              <a:defRPr sz="3500"/>
            </a:lvl1pPr>
            <a:lvl2pPr marL="504566" indent="0">
              <a:buNone/>
              <a:defRPr sz="3100"/>
            </a:lvl2pPr>
            <a:lvl3pPr marL="1009132" indent="0">
              <a:buNone/>
              <a:defRPr sz="2600"/>
            </a:lvl3pPr>
            <a:lvl4pPr marL="1513698" indent="0">
              <a:buNone/>
              <a:defRPr sz="2200"/>
            </a:lvl4pPr>
            <a:lvl5pPr marL="2018264" indent="0">
              <a:buNone/>
              <a:defRPr sz="2200"/>
            </a:lvl5pPr>
            <a:lvl6pPr marL="2522830" indent="0">
              <a:buNone/>
              <a:defRPr sz="2200"/>
            </a:lvl6pPr>
            <a:lvl7pPr marL="3027396" indent="0">
              <a:buNone/>
              <a:defRPr sz="2200"/>
            </a:lvl7pPr>
            <a:lvl8pPr marL="3531961" indent="0">
              <a:buNone/>
              <a:defRPr sz="2200"/>
            </a:lvl8pPr>
            <a:lvl9pPr marL="4036527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23562" y="8137979"/>
            <a:ext cx="4357688" cy="1220334"/>
          </a:xfrm>
        </p:spPr>
        <p:txBody>
          <a:bodyPr/>
          <a:lstStyle>
            <a:lvl1pPr marL="0" indent="0">
              <a:buNone/>
              <a:defRPr sz="1500"/>
            </a:lvl1pPr>
            <a:lvl2pPr marL="504566" indent="0">
              <a:buNone/>
              <a:defRPr sz="1300"/>
            </a:lvl2pPr>
            <a:lvl3pPr marL="1009132" indent="0">
              <a:buNone/>
              <a:defRPr sz="1100"/>
            </a:lvl3pPr>
            <a:lvl4pPr marL="1513698" indent="0">
              <a:buNone/>
              <a:defRPr sz="1000"/>
            </a:lvl4pPr>
            <a:lvl5pPr marL="2018264" indent="0">
              <a:buNone/>
              <a:defRPr sz="1000"/>
            </a:lvl5pPr>
            <a:lvl6pPr marL="2522830" indent="0">
              <a:buNone/>
              <a:defRPr sz="1000"/>
            </a:lvl6pPr>
            <a:lvl7pPr marL="3027396" indent="0">
              <a:buNone/>
              <a:defRPr sz="1000"/>
            </a:lvl7pPr>
            <a:lvl8pPr marL="3531961" indent="0">
              <a:buNone/>
              <a:defRPr sz="1000"/>
            </a:lvl8pPr>
            <a:lvl9pPr marL="403652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4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3141" y="416407"/>
            <a:ext cx="6536532" cy="1733021"/>
          </a:xfrm>
          <a:prstGeom prst="rect">
            <a:avLst/>
          </a:prstGeom>
        </p:spPr>
        <p:txBody>
          <a:bodyPr vert="horz" lIns="100913" tIns="50457" rIns="100913" bIns="5045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141" y="2426231"/>
            <a:ext cx="6536532" cy="6862281"/>
          </a:xfrm>
          <a:prstGeom prst="rect">
            <a:avLst/>
          </a:prstGeom>
        </p:spPr>
        <p:txBody>
          <a:bodyPr vert="horz" lIns="100913" tIns="50457" rIns="100913" bIns="5045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3141" y="9637523"/>
            <a:ext cx="1694656" cy="553603"/>
          </a:xfrm>
          <a:prstGeom prst="rect">
            <a:avLst/>
          </a:prstGeom>
        </p:spPr>
        <p:txBody>
          <a:bodyPr vert="horz" lIns="100913" tIns="50457" rIns="100913" bIns="5045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BCEB3-F1D9-44F3-ABEE-868854F7CE92}" type="datetimeFigureOut">
              <a:rPr kumimoji="1" lang="ja-JP" altLang="en-US" smtClean="0"/>
              <a:pPr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81461" y="9637523"/>
            <a:ext cx="2299891" cy="553603"/>
          </a:xfrm>
          <a:prstGeom prst="rect">
            <a:avLst/>
          </a:prstGeom>
        </p:spPr>
        <p:txBody>
          <a:bodyPr vert="horz" lIns="100913" tIns="50457" rIns="100913" bIns="5045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05016" y="9637523"/>
            <a:ext cx="1694656" cy="553603"/>
          </a:xfrm>
          <a:prstGeom prst="rect">
            <a:avLst/>
          </a:prstGeom>
        </p:spPr>
        <p:txBody>
          <a:bodyPr vert="horz" lIns="100913" tIns="50457" rIns="100913" bIns="5045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CC53-DEB1-4836-8367-AADBA3E82D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95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9132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424" indent="-378424" algn="l" defTabSz="1009132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920" indent="-315354" algn="l" defTabSz="1009132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1415" indent="-252283" algn="l" defTabSz="1009132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5981" indent="-252283" algn="l" defTabSz="1009132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70547" indent="-252283" algn="l" defTabSz="1009132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5113" indent="-252283" algn="l" defTabSz="1009132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9678" indent="-252283" algn="l" defTabSz="1009132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4244" indent="-252283" algn="l" defTabSz="1009132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8810" indent="-252283" algn="l" defTabSz="1009132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566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9132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3698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8264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2830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7396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31961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6527" algn="l" defTabSz="100913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5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960068" y="590550"/>
            <a:ext cx="10599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2016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年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1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月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8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日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718" y="597709"/>
            <a:ext cx="15264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PRESS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RELEASE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09" y="287246"/>
            <a:ext cx="2215273" cy="233553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379301" y="9663558"/>
            <a:ext cx="3154617" cy="55399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【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報道関係者お問合せ先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】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アンファー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株式会社　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広報部　森</a:t>
            </a:r>
            <a:endParaRPr lang="en-US" altLang="ja-JP" sz="6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ＭＳ Ｐゴシック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〒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100-7026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　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東京都千代田区丸の内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2-7-2 JP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タワー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26F</a:t>
            </a:r>
            <a:endParaRPr lang="en-US" altLang="ja-JP" sz="6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ＭＳ Ｐゴシック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TEL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03-3213-8882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　　　</a:t>
            </a:r>
            <a:endParaRPr lang="en-US" altLang="ja-JP" sz="6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ＭＳ Ｐゴシック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FAX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：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03-3215-6155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533918" y="9663558"/>
            <a:ext cx="3365666" cy="55399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【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お客様からのお問合わせ先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】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アンファー株式会社</a:t>
            </a:r>
            <a:endParaRPr lang="en-US" altLang="ja-JP" sz="6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〒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100-7026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 pitchFamily="50" charset="-128"/>
              </a:rPr>
              <a:t>　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東京都千代田区丸の内</a:t>
            </a:r>
            <a:r>
              <a:rPr lang="en-US" altLang="ja-JP" sz="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2-7-2 JP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タワー</a:t>
            </a:r>
            <a:r>
              <a:rPr lang="en-US" altLang="ja-JP" sz="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26F</a:t>
            </a:r>
            <a:endParaRPr lang="en-US" altLang="ja-JP" sz="6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ＭＳ Ｐゴシック" pitchFamily="50" charset="-128"/>
            </a:endParaRPr>
          </a:p>
          <a:p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TEL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：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0120-722-002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　　</a:t>
            </a:r>
            <a:endParaRPr lang="en-US" altLang="ja-JP" sz="600" dirty="0">
              <a:latin typeface="HGPｺﾞｼｯｸM" panose="020B0600000000000000" pitchFamily="50" charset="-128"/>
              <a:ea typeface="HGPｺﾞｼｯｸM" panose="020B0600000000000000" pitchFamily="50" charset="-128"/>
              <a:cs typeface="Arial" pitchFamily="34" charset="0"/>
            </a:endParaRPr>
          </a:p>
          <a:p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[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営業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時間：午前</a:t>
            </a:r>
            <a:r>
              <a:rPr lang="en-US" altLang="ja-JP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9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時～午後</a:t>
            </a:r>
            <a:r>
              <a:rPr lang="en-US" altLang="ja-JP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9</a:t>
            </a:r>
            <a:r>
              <a:rPr lang="ja-JP" altLang="en-US" sz="6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時（年中無休</a:t>
            </a:r>
            <a:r>
              <a:rPr lang="ja-JP" altLang="en-US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）</a:t>
            </a:r>
            <a:r>
              <a:rPr lang="en-US" altLang="ja-JP" sz="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]</a:t>
            </a:r>
          </a:p>
        </p:txBody>
      </p:sp>
      <p:sp>
        <p:nvSpPr>
          <p:cNvPr id="2" name="AutoShape 2" descr="https://photos-2.dropbox.com/t/2/AAAtVojThkXBCYwAhj0zyFfslD46j07Pnnkp8yVbplwyfQ/12/501541081/jpeg/256x256/1/_/1/2/P1030536.JPG/ELStuogEGFIgAigC/zR19GSTHfyJ-IHHVsX7J5Un4la29Z-ith3KPP25mzbw%2CDOMXP5OUXRpXnPNwaKY5yRxLUOm59yIT3Qjag3V2XhE?size_mode=3&amp;size=2048x153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00994" y="868800"/>
            <a:ext cx="6498590" cy="1344062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69838" y="2375378"/>
            <a:ext cx="65651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このたび、予防医学の領域でオリジナル商品・サービスを展開するアンファー</a:t>
            </a:r>
            <a:r>
              <a:rPr lang="ja-JP" altLang="en-US" sz="1050" dirty="0">
                <a:latin typeface="HGPｺﾞｼｯｸM" pitchFamily="50" charset="-128"/>
                <a:ea typeface="HGPｺﾞｼｯｸM" pitchFamily="50" charset="-128"/>
              </a:rPr>
              <a:t>株式会社（本社：東京都千代田区、代表取締役：三山 熊裕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）と、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よしもと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クリエイティブ・エージェンシー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（</a:t>
            </a:r>
            <a:r>
              <a:rPr lang="ja-JP" altLang="en-US" sz="1050" dirty="0">
                <a:latin typeface="HGPｺﾞｼｯｸM" pitchFamily="50" charset="-128"/>
                <a:ea typeface="HGPｺﾞｼｯｸM" pitchFamily="50" charset="-128"/>
              </a:rPr>
              <a:t>本社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zh-CN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大阪市中央区</a:t>
            </a:r>
            <a:r>
              <a:rPr lang="ja-JP" altLang="en-US" sz="1050" dirty="0" err="1" smtClean="0">
                <a:latin typeface="HGPｺﾞｼｯｸM" pitchFamily="50" charset="-128"/>
                <a:ea typeface="HGPｺﾞｼｯｸM" pitchFamily="50" charset="-128"/>
              </a:rPr>
              <a:t>、</a:t>
            </a:r>
            <a:r>
              <a:rPr lang="ja-JP" altLang="en-US" sz="1050" dirty="0">
                <a:latin typeface="HGPｺﾞｼｯｸM" pitchFamily="50" charset="-128"/>
                <a:ea typeface="HGPｺﾞｼｯｸM" pitchFamily="50" charset="-128"/>
              </a:rPr>
              <a:t>代表取締役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岡本 昭彦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）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は、昔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から健康に良い影響があるとされている「笑い」を用いて、予防医学をもっと身近に感じていただく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ために、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からコラボレーション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企画「ポジティブ笑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(SHOW)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」を開催いたします。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第一弾は大人気コンビ“</a:t>
            </a:r>
            <a:r>
              <a:rPr kumimoji="0" lang="en-US" altLang="ja-JP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NON STYLE</a:t>
            </a:r>
            <a:r>
              <a:rPr kumimoji="0" lang="ja-JP" altLang="en-US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”による、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「予防医学体験動画」と「ポジティブ格言」を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年１月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から、第二弾は人気若手コンビ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組によるアンファーの予防医学商品を使った「おもしろネタ動画」を１月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から配信開始いたします。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3248" y="3705802"/>
            <a:ext cx="5497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第一弾！大人気コンビ“</a:t>
            </a:r>
            <a:r>
              <a:rPr kumimoji="0" lang="en-US" altLang="ja-JP" sz="1400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NON STYLE</a:t>
            </a:r>
            <a:r>
              <a:rPr kumimoji="0" lang="ja-JP" altLang="en-US" sz="1400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”登場！！</a:t>
            </a:r>
            <a:endParaRPr kumimoji="0" lang="en-US" altLang="ja-JP" sz="1400" dirty="0" smtClean="0">
              <a:solidFill>
                <a:srgbClr val="0070C0"/>
              </a:solidFill>
              <a:latin typeface="HGPｺﾞｼｯｸM" pitchFamily="50" charset="-128"/>
              <a:ea typeface="HGPｺﾞｼｯｸM" pitchFamily="50" charset="-128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2477" y="3993976"/>
            <a:ext cx="639876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「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ポジティブ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笑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(SHOW)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」第一弾を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年１月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) 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から開催し、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TV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や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SNS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でも大人気コンビ“</a:t>
            </a:r>
            <a:r>
              <a:rPr kumimoji="0" lang="en-US" altLang="ja-JP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NON STYLE(</a:t>
            </a:r>
            <a:r>
              <a:rPr kumimoji="0" lang="ja-JP" altLang="en-US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ノン・スタイル</a:t>
            </a:r>
            <a:r>
              <a:rPr kumimoji="0" lang="en-US" altLang="ja-JP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)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”がアンファーの予防医学商品を面白く紹介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する「予防医学体験動画」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や、今話題のミスタ－ポジティブ</a:t>
            </a:r>
            <a:r>
              <a:rPr kumimoji="0" lang="en-US" altLang="ja-JP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NON STYLE(</a:t>
            </a:r>
            <a:r>
              <a:rPr kumimoji="0" lang="ja-JP" altLang="en-US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ノン・スタイル</a:t>
            </a:r>
            <a:r>
              <a:rPr kumimoji="0" lang="en-US" altLang="ja-JP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)</a:t>
            </a:r>
            <a:r>
              <a:rPr kumimoji="0" lang="ja-JP" altLang="en-US" sz="1050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井上氏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による、身体に関する「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ポジティブ格言」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の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050" kern="1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つの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コンテンツを随時配信いたします。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6075" y="6802288"/>
            <a:ext cx="5786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第二弾！</a:t>
            </a:r>
            <a:r>
              <a:rPr lang="en-US" altLang="ja-JP" sz="14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2015</a:t>
            </a:r>
            <a:r>
              <a:rPr lang="ja-JP" altLang="en-US" sz="14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年</a:t>
            </a:r>
            <a:r>
              <a:rPr lang="en-US" altLang="ja-JP" sz="14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M-1</a:t>
            </a:r>
            <a:r>
              <a:rPr lang="ja-JP" altLang="en-US" sz="14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グランプリ</a:t>
            </a:r>
            <a:r>
              <a:rPr lang="ja-JP" altLang="en-US" sz="1400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王者“</a:t>
            </a:r>
            <a:r>
              <a:rPr kumimoji="1" lang="ja-JP" altLang="en-US" sz="1400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トレンディエンジェル”も緊急参戦</a:t>
            </a:r>
            <a:r>
              <a:rPr kumimoji="0" lang="ja-JP" altLang="en-US" sz="1400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！！</a:t>
            </a:r>
            <a:endParaRPr kumimoji="0" lang="en-US" altLang="ja-JP" sz="1400" dirty="0" smtClean="0">
              <a:solidFill>
                <a:srgbClr val="0070C0"/>
              </a:solidFill>
              <a:latin typeface="HGPｺﾞｼｯｸM" pitchFamily="50" charset="-128"/>
              <a:ea typeface="HGPｺﾞｼｯｸM" pitchFamily="50" charset="-128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59296" y="7133753"/>
            <a:ext cx="6540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050" dirty="0">
                <a:latin typeface="HGPｺﾞｼｯｸM" pitchFamily="50" charset="-128"/>
                <a:ea typeface="HGPｺﾞｼｯｸM" pitchFamily="50" charset="-128"/>
              </a:rPr>
              <a:t>「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ポジティブ笑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(SHOW)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第二弾は若手コンビ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組による、アンファーの予防医学商品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を使用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した動画グランプリ「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予防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-1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グランプリ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ヨボウワングランプリ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」を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年１月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１</a:t>
            </a:r>
            <a:r>
              <a:rPr lang="en-US" altLang="ja-JP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から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開催します。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昨年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話題になった若手コンビや、今年話題になりそうな若手コンビの「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おも</a:t>
            </a:r>
            <a:r>
              <a:rPr lang="ja-JP" altLang="en-US" sz="1050" kern="100" dirty="0" err="1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しろ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ネタ動画」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随時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アップされていきます。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今回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2015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M-1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グランプリ王者“トレンディエンジェル”も緊急参戦し、本気で面白ネタを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披露いたします！</a:t>
            </a:r>
            <a:endParaRPr lang="en-US" altLang="ja-JP" sz="105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95433" y="9178552"/>
            <a:ext cx="6398764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今後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もアンファーでは「予防医学」を提唱し、様々な観点からお客様ひとりひとりの“身体の変化”や“悩み”を見つめ直すきっかけとなる情報を配信することで、早めのケアのお手伝いをしてまいります。</a:t>
            </a:r>
            <a:endParaRPr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322911" y="8158673"/>
            <a:ext cx="252976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相席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スタート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 　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鬼</a:t>
            </a:r>
            <a:r>
              <a:rPr lang="ja-JP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越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トマホーク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ダイタク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　　　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トレンディエンジェル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ネルソンズ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　　　　　　　　　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516669" y="8157113"/>
            <a:ext cx="1359668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・おかず</a:t>
            </a: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クラブ</a:t>
            </a:r>
            <a:endParaRPr lang="en-US" altLang="ja-JP" sz="105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ガリットチュウ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チョコレートプラネット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ニューヨーク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ラフレクラン</a:t>
            </a:r>
            <a:r>
              <a:rPr lang="ja-JP" altLang="en-US" sz="105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</a:t>
            </a:r>
            <a:endParaRPr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322911" y="8111951"/>
            <a:ext cx="2504106" cy="9469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13227" y="7912124"/>
            <a:ext cx="1251414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参加コンビ一覧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29" name="Picture 2" descr="C:\Users\namai.azusa\Downloads\よしもとクリエイティブ・エージェンシーロゴ.jpg"/>
          <p:cNvPicPr>
            <a:picLocks noChangeAspect="1" noChangeArrowheads="1"/>
          </p:cNvPicPr>
          <p:nvPr/>
        </p:nvPicPr>
        <p:blipFill>
          <a:blip r:embed="rId3" cstate="print"/>
          <a:srcRect t="11695" b="18132"/>
          <a:stretch>
            <a:fillRect/>
          </a:stretch>
        </p:blipFill>
        <p:spPr bwMode="auto">
          <a:xfrm>
            <a:off x="2769690" y="259085"/>
            <a:ext cx="2556000" cy="292901"/>
          </a:xfrm>
          <a:prstGeom prst="rect">
            <a:avLst/>
          </a:prstGeom>
          <a:noFill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01" y="8166040"/>
            <a:ext cx="3939193" cy="75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52" y="4777951"/>
            <a:ext cx="1272285" cy="1899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94" y="4777952"/>
            <a:ext cx="3775963" cy="19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09448" y="901194"/>
            <a:ext cx="6525526" cy="12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endParaRPr kumimoji="0" lang="en-US" altLang="ja-JP" sz="600" b="1" i="0" u="sng" strike="noStrike" cap="none" normalizeH="0" baseline="0" dirty="0" smtClean="0">
              <a:ln>
                <a:noFill/>
              </a:ln>
              <a:effectLst/>
              <a:latin typeface="HGPｺﾞｼｯｸM" pitchFamily="50" charset="-128"/>
              <a:ea typeface="HGPｺﾞｼｯｸM" pitchFamily="50" charset="-128"/>
              <a:cs typeface="Arial" panose="020B0604020202020204" pitchFamily="34" charset="0"/>
            </a:endParaRPr>
          </a:p>
          <a:p>
            <a:pPr lvl="0" algn="ctr" defTabSz="914400"/>
            <a:r>
              <a:rPr kumimoji="0" lang="ja-JP" altLang="en-US" sz="1800" b="1" u="sng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アンファーと</a:t>
            </a:r>
            <a:r>
              <a:rPr kumimoji="0" lang="ja-JP" altLang="en-US" sz="1800" b="1" u="sng" dirty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よしもと</a:t>
            </a:r>
            <a:r>
              <a:rPr kumimoji="0" lang="ja-JP" altLang="en-US" sz="1800" b="1" u="sng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が「笑い」から始める予防医学！</a:t>
            </a:r>
            <a:endParaRPr kumimoji="0" lang="en-US" altLang="ja-JP" sz="1800" b="1" u="sng" dirty="0" smtClean="0">
              <a:latin typeface="HGPｺﾞｼｯｸM" pitchFamily="50" charset="-128"/>
              <a:ea typeface="HGPｺﾞｼｯｸM" pitchFamily="50" charset="-128"/>
              <a:cs typeface="Arial" panose="020B0604020202020204" pitchFamily="34" charset="0"/>
            </a:endParaRPr>
          </a:p>
          <a:p>
            <a:pPr lvl="0" algn="ctr" defTabSz="914400"/>
            <a:r>
              <a:rPr kumimoji="0" lang="ja-JP" altLang="en-US" b="1" u="sng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「ポジティブ笑</a:t>
            </a:r>
            <a:r>
              <a:rPr kumimoji="0" lang="en-US" altLang="ja-JP" b="1" u="sng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(SHOW)</a:t>
            </a:r>
            <a:r>
              <a:rPr kumimoji="0" lang="ja-JP" altLang="en-US" b="1" u="sng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」開催決定！</a:t>
            </a:r>
            <a:endParaRPr kumimoji="0" lang="en-US" altLang="ja-JP" sz="2400" b="1" u="sng" dirty="0" smtClean="0">
              <a:latin typeface="HGPｺﾞｼｯｸM" pitchFamily="50" charset="-128"/>
              <a:ea typeface="HGPｺﾞｼｯｸM" pitchFamily="50" charset="-128"/>
              <a:cs typeface="Arial" panose="020B0604020202020204" pitchFamily="34" charset="0"/>
            </a:endParaRPr>
          </a:p>
          <a:p>
            <a:pPr lvl="0" algn="ctr" defTabSz="914400"/>
            <a:r>
              <a:rPr kumimoji="0" lang="en-US" altLang="ja-JP" sz="1800" b="1" u="sng" dirty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1</a:t>
            </a:r>
            <a:r>
              <a:rPr kumimoji="0" lang="ja-JP" altLang="en-US" sz="1800" b="1" u="sng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月</a:t>
            </a:r>
            <a:r>
              <a:rPr kumimoji="0" lang="en-US" altLang="ja-JP" sz="1800" b="1" u="sng" dirty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8</a:t>
            </a:r>
            <a:r>
              <a:rPr kumimoji="0" lang="ja-JP" altLang="en-US" sz="1800" b="1" u="sng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日（金）からアンファーストアで配信開始</a:t>
            </a:r>
            <a:endParaRPr kumimoji="0" lang="en-US" altLang="ja-JP" sz="1800" b="1" u="sng" dirty="0" smtClean="0">
              <a:latin typeface="HGPｺﾞｼｯｸM" pitchFamily="50" charset="-128"/>
              <a:ea typeface="HGPｺﾞｼｯｸM" pitchFamily="50" charset="-128"/>
              <a:cs typeface="Arial" panose="020B0604020202020204" pitchFamily="34" charset="0"/>
            </a:endParaRPr>
          </a:p>
          <a:p>
            <a:pPr lvl="0" algn="ctr" defTabSz="914400"/>
            <a:r>
              <a:rPr kumimoji="0" lang="ja-JP" altLang="en-US" sz="1050" b="1" dirty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特設サイト</a:t>
            </a:r>
            <a:r>
              <a:rPr kumimoji="0" lang="ja-JP" altLang="en-US" sz="1050" b="1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050" b="1" dirty="0" smtClean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http</a:t>
            </a:r>
            <a:r>
              <a:rPr kumimoji="0" lang="en-US" altLang="ja-JP" sz="1050" b="1" dirty="0">
                <a:latin typeface="HGPｺﾞｼｯｸM" pitchFamily="50" charset="-128"/>
                <a:ea typeface="HGPｺﾞｼｯｸM" pitchFamily="50" charset="-128"/>
                <a:cs typeface="Arial" panose="020B0604020202020204" pitchFamily="34" charset="0"/>
              </a:rPr>
              <a:t>://scalp-d.angfa-store.jp/positive-show/</a:t>
            </a:r>
            <a:endParaRPr kumimoji="0" lang="en-US" altLang="ja-JP" sz="1050" b="1" dirty="0" smtClean="0">
              <a:latin typeface="HGPｺﾞｼｯｸM" pitchFamily="50" charset="-128"/>
              <a:ea typeface="HGPｺﾞｼｯｸM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21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47" y="979421"/>
            <a:ext cx="1814253" cy="1209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059" y="2761175"/>
            <a:ext cx="1486092" cy="99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882" y="7991438"/>
            <a:ext cx="1526219" cy="10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3" y="7991438"/>
            <a:ext cx="1530654" cy="102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62" y="6673688"/>
            <a:ext cx="1523434" cy="1016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892" y="5357540"/>
            <a:ext cx="1522934" cy="1014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942" y="4044505"/>
            <a:ext cx="1516357" cy="1010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93" y="6657028"/>
            <a:ext cx="1546338" cy="1030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33" y="2723497"/>
            <a:ext cx="1552848" cy="1035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29547" y="403101"/>
            <a:ext cx="6614227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参加コンビ　プロフィール</a:t>
            </a:r>
            <a:endParaRPr lang="en-US" altLang="ja-JP" sz="1200" b="1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65609" y="945359"/>
            <a:ext cx="6242980" cy="15289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63027" y="2197313"/>
            <a:ext cx="6245562" cy="27699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NONSTYLE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338601" y="979421"/>
            <a:ext cx="2675782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左：石田　明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いし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だ　あきら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右：井上　裕介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いのうえ　ゆうすけ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2000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・爆笑オンエアバトル第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代目チャンピオン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2008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M-1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グランプリ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王者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2010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S-1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バトルのグランドチャンピオン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51920" y="2737510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58347" y="3752437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相席スタート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38348" y="2747758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左：山﨑　ケイ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やまざき　</a:t>
            </a:r>
            <a:r>
              <a:rPr lang="ja-JP" altLang="en-US" sz="105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けい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山添　寛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やまぞえ　かん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2013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58748" y="679657"/>
            <a:ext cx="218776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第一弾　参加コンビ</a:t>
            </a:r>
            <a:r>
              <a:rPr lang="en-US" altLang="ja-JP" sz="105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  <a:endParaRPr lang="ja-JP" altLang="en-US" sz="1050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96782" y="2483593"/>
            <a:ext cx="174199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第二弾</a:t>
            </a:r>
            <a:r>
              <a:rPr lang="ja-JP" altLang="en-US" sz="105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5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参加コンビ</a:t>
            </a:r>
            <a:r>
              <a:rPr lang="en-US" altLang="ja-JP" sz="105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  <a:endParaRPr lang="ja-JP" altLang="en-US" sz="1050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09" y="114655"/>
            <a:ext cx="2215273" cy="233553"/>
          </a:xfrm>
          <a:prstGeom prst="rect">
            <a:avLst/>
          </a:prstGeom>
        </p:spPr>
      </p:pic>
      <p:pic>
        <p:nvPicPr>
          <p:cNvPr id="62" name="Picture 2" descr="C:\Users\namai.azusa\Downloads\よしもとクリエイティブ・エージェンシーロゴ.jpg"/>
          <p:cNvPicPr>
            <a:picLocks noChangeAspect="1" noChangeArrowheads="1"/>
          </p:cNvPicPr>
          <p:nvPr/>
        </p:nvPicPr>
        <p:blipFill>
          <a:blip r:embed="rId12" cstate="print"/>
          <a:srcRect t="11695" b="18132"/>
          <a:stretch>
            <a:fillRect/>
          </a:stretch>
        </p:blipFill>
        <p:spPr bwMode="auto">
          <a:xfrm>
            <a:off x="2769690" y="86494"/>
            <a:ext cx="2556000" cy="292901"/>
          </a:xfrm>
          <a:prstGeom prst="rect">
            <a:avLst/>
          </a:prstGeom>
          <a:noFill/>
        </p:spPr>
      </p:pic>
      <p:sp>
        <p:nvSpPr>
          <p:cNvPr id="81" name="正方形/長方形 80"/>
          <p:cNvSpPr/>
          <p:nvPr/>
        </p:nvSpPr>
        <p:spPr>
          <a:xfrm>
            <a:off x="546545" y="4044504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552972" y="5059431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鬼越トマホーク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2132973" y="4045227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坂井　良多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さかい　りょうた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金野　博和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きんの　ひろかず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2010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546545" y="5359698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552972" y="6374625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ダイタク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2132973" y="5360421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吉本　大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よしもと　だい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吉本　拓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よしもと　たく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2008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546545" y="6674892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552972" y="7689819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トレンディエンジェル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132973" y="6666090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たかし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斎藤　司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さいとう　つかさ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2005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546545" y="8000752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551331" y="9015679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ネルソンズ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2152023" y="7972900"/>
            <a:ext cx="13520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左：和田　まんじゅう</a:t>
            </a:r>
            <a:endParaRPr lang="en-US" altLang="ja-JP" sz="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わだ　まんじゅう</a:t>
            </a:r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中：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青山　久志</a:t>
            </a:r>
            <a:endParaRPr lang="en-US" altLang="ja-JP" sz="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あおやま　ひさし</a:t>
            </a:r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岸　健之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助</a:t>
            </a:r>
            <a:endParaRPr lang="en-US" altLang="ja-JP" sz="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きし　けんのすけ</a:t>
            </a:r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2010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3748847" y="2735352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3755274" y="3750279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おかず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クラブ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5335275" y="2745600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オカリナ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おかりな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右：ゆいＰ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ゆい</a:t>
            </a:r>
            <a:r>
              <a:rPr lang="ja-JP" altLang="en-US" sz="1050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ぴ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ー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2009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3743472" y="4042346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/>
          <p:cNvSpPr/>
          <p:nvPr/>
        </p:nvSpPr>
        <p:spPr>
          <a:xfrm>
            <a:off x="3749899" y="5057273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ガリットチュウ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5329900" y="4052594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熊谷　岳大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くまがい　たけひろ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福島　善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ふくしま　よし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なり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1998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3743472" y="5357540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3749899" y="6372467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チョコレートプラネット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5329900" y="5358263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長田　庄平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おさだ　しょうへい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松尾　駿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まつお　しゅん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2006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3743472" y="6672734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3749899" y="7687661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ニューヨーク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5329900" y="6673457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左：嶋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佐　和也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しま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さ　かずや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屋敷　裕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政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やしき　ひろまさ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2010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3743472" y="7998594"/>
            <a:ext cx="3071992" cy="12715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3748258" y="9013521"/>
            <a:ext cx="3060331" cy="25664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ラフレクラン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5329900" y="7989792"/>
            <a:ext cx="13520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&lt;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プロフィール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&gt;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左：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西村　真二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にしむら　しんじ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右：</a:t>
            </a:r>
            <a:r>
              <a:rPr lang="ja-JP" altLang="en-US" sz="1050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きょん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2012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年結成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43" y="4070503"/>
            <a:ext cx="1477438" cy="98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79" y="5410314"/>
            <a:ext cx="1443227" cy="962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" name="正方形/長方形 135"/>
          <p:cNvSpPr/>
          <p:nvPr/>
        </p:nvSpPr>
        <p:spPr>
          <a:xfrm>
            <a:off x="488848" y="9307899"/>
            <a:ext cx="6454926" cy="1061829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ja-JP" altLang="en-US" sz="105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Arial" pitchFamily="34" charset="0"/>
              </a:rPr>
              <a:t>アンファー株式会社について</a:t>
            </a:r>
            <a:endParaRPr lang="ja-JP" altLang="en-US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Arial" pitchFamily="34" charset="0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アンファー株式会社は、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1987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年に会社設立。「予防医学」をコンセプトに掲げ、「いつ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までも美しく、健やかに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生きるというエイジングケア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・ライフスタイルの実現を支援すること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。」という企業理念の基、エイジングケア・ライフスタイルの実現をめざすトータルエイジングケア・カンパニーです。多くの医師や臨床機関・研究機関との密接なリレーションを構築しながら、「スカルプ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D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」をはじめ、医薬品や宅配冷凍ジュースサービス等、様々なエイジングケア商品の企画・研究開発および販売を行っております。</a:t>
            </a:r>
            <a:endParaRPr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  <a:cs typeface="Arial" pitchFamily="34" charset="0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463054" y="9317424"/>
            <a:ext cx="6480720" cy="10426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21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44622</TotalTime>
  <Words>630</Words>
  <Application>Microsoft Office PowerPoint</Application>
  <PresentationFormat>ユーザー設定</PresentationFormat>
  <Paragraphs>122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＝</dc:title>
  <dc:creator>umi</dc:creator>
  <cp:lastModifiedBy>森 健太郎</cp:lastModifiedBy>
  <cp:revision>1710</cp:revision>
  <cp:lastPrinted>2016-01-08T02:17:18Z</cp:lastPrinted>
  <dcterms:created xsi:type="dcterms:W3CDTF">2011-12-05T14:17:57Z</dcterms:created>
  <dcterms:modified xsi:type="dcterms:W3CDTF">2016-01-08T06:24:02Z</dcterms:modified>
</cp:coreProperties>
</file>