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53" r:id="rId2"/>
    <p:sldId id="354" r:id="rId3"/>
  </p:sldIdLst>
  <p:sldSz cx="7262813" cy="10398125"/>
  <p:notesSz cx="6807200" cy="9939338"/>
  <p:defaultTextStyle>
    <a:defPPr>
      <a:defRPr lang="ja-JP"/>
    </a:defPPr>
    <a:lvl1pPr marL="0" algn="l" defTabSz="1009132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1pPr>
    <a:lvl2pPr marL="504566" algn="l" defTabSz="1009132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2pPr>
    <a:lvl3pPr marL="1009132" algn="l" defTabSz="1009132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3pPr>
    <a:lvl4pPr marL="1513698" algn="l" defTabSz="1009132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4pPr>
    <a:lvl5pPr marL="2018264" algn="l" defTabSz="1009132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5pPr>
    <a:lvl6pPr marL="2522830" algn="l" defTabSz="1009132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6pPr>
    <a:lvl7pPr marL="3027396" algn="l" defTabSz="1009132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7pPr>
    <a:lvl8pPr marL="3531961" algn="l" defTabSz="1009132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8pPr>
    <a:lvl9pPr marL="4036527" algn="l" defTabSz="1009132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275">
          <p15:clr>
            <a:srgbClr val="A4A3A4"/>
          </p15:clr>
        </p15:guide>
        <p15:guide id="2" pos="2287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-maeda" initials="s" lastIdx="1" clrIdx="0"/>
  <p:cmAuthor id="1" name="田中 絵留奈" initials="田中" lastIdx="6" clrIdx="1"/>
  <p:cmAuthor id="2" name="kasumi.murakami" initials="k" lastIdx="25" clrIdx="2"/>
  <p:cmAuthor id="3" name="a-nio" initials="a" lastIdx="7" clrIdx="3"/>
  <p:cmAuthor id="4" name="田中 志歩" initials="田中" lastIdx="2" clrIdx="4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00FF"/>
    <a:srgbClr val="A50021"/>
    <a:srgbClr val="B2B2B2"/>
    <a:srgbClr val="006699"/>
    <a:srgbClr val="FCF60A"/>
    <a:srgbClr val="0973A3"/>
    <a:srgbClr val="333399"/>
    <a:srgbClr val="FF66CC"/>
    <a:srgbClr val="FF11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93" autoAdjust="0"/>
    <p:restoredTop sz="99631" autoAdjust="0"/>
  </p:normalViewPr>
  <p:slideViewPr>
    <p:cSldViewPr>
      <p:cViewPr>
        <p:scale>
          <a:sx n="125" d="100"/>
          <a:sy n="125" d="100"/>
        </p:scale>
        <p:origin x="-384" y="96"/>
      </p:cViewPr>
      <p:guideLst>
        <p:guide orient="horz" pos="3275"/>
        <p:guide pos="228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28D8DD-C431-45E3-9E59-C2E699569CEA}" type="datetimeFigureOut">
              <a:rPr kumimoji="1" lang="ja-JP" altLang="en-US" smtClean="0"/>
              <a:pPr/>
              <a:t>2016/1/8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103438" y="746125"/>
            <a:ext cx="26003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6039" y="9440864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13AD30-7401-4B3E-AF5D-823A5F00AB1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8452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09132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504566" algn="l" defTabSz="1009132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1009132" algn="l" defTabSz="1009132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513698" algn="l" defTabSz="1009132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2018264" algn="l" defTabSz="1009132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522830" algn="l" defTabSz="1009132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3027396" algn="l" defTabSz="1009132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531961" algn="l" defTabSz="1009132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4036527" algn="l" defTabSz="1009132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44711" y="3230160"/>
            <a:ext cx="6173391" cy="2228857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89422" y="5892271"/>
            <a:ext cx="5083969" cy="26572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4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9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36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82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22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7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319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65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CEB3-F1D9-44F3-ABEE-868854F7CE92}" type="datetimeFigureOut">
              <a:rPr kumimoji="1" lang="ja-JP" altLang="en-US" smtClean="0"/>
              <a:pPr/>
              <a:t>2016/1/8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CC53-DEB1-4836-8367-AADBA3E82D9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4488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CEB3-F1D9-44F3-ABEE-868854F7CE92}" type="datetimeFigureOut">
              <a:rPr kumimoji="1" lang="ja-JP" altLang="en-US" smtClean="0"/>
              <a:pPr/>
              <a:t>2016/1/8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CC53-DEB1-4836-8367-AADBA3E82D9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802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949154" y="556012"/>
            <a:ext cx="1225600" cy="11827867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72356" y="556012"/>
            <a:ext cx="3555753" cy="11827867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CEB3-F1D9-44F3-ABEE-868854F7CE92}" type="datetimeFigureOut">
              <a:rPr kumimoji="1" lang="ja-JP" altLang="en-US" smtClean="0"/>
              <a:pPr/>
              <a:t>2016/1/8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CC53-DEB1-4836-8367-AADBA3E82D9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8948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CEB3-F1D9-44F3-ABEE-868854F7CE92}" type="datetimeFigureOut">
              <a:rPr kumimoji="1" lang="ja-JP" altLang="en-US" smtClean="0"/>
              <a:pPr/>
              <a:t>2016/1/8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CC53-DEB1-4836-8367-AADBA3E82D9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6839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73712" y="6681759"/>
            <a:ext cx="6173391" cy="2065183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73712" y="4407170"/>
            <a:ext cx="6173391" cy="2274589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456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913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369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826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2283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739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319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652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CEB3-F1D9-44F3-ABEE-868854F7CE92}" type="datetimeFigureOut">
              <a:rPr kumimoji="1" lang="ja-JP" altLang="en-US" smtClean="0"/>
              <a:pPr/>
              <a:t>2016/1/8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CC53-DEB1-4836-8367-AADBA3E82D9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162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72356" y="3234973"/>
            <a:ext cx="2390676" cy="9148907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784079" y="3234973"/>
            <a:ext cx="2390676" cy="9148907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CEB3-F1D9-44F3-ABEE-868854F7CE92}" type="datetimeFigureOut">
              <a:rPr kumimoji="1" lang="ja-JP" altLang="en-US" smtClean="0"/>
              <a:pPr/>
              <a:t>2016/1/8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CC53-DEB1-4836-8367-AADBA3E82D9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9735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3141" y="416407"/>
            <a:ext cx="6536532" cy="1733021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3141" y="2327543"/>
            <a:ext cx="3209004" cy="970010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4566" indent="0">
              <a:buNone/>
              <a:defRPr sz="2200" b="1"/>
            </a:lvl2pPr>
            <a:lvl3pPr marL="1009132" indent="0">
              <a:buNone/>
              <a:defRPr sz="2000" b="1"/>
            </a:lvl3pPr>
            <a:lvl4pPr marL="1513698" indent="0">
              <a:buNone/>
              <a:defRPr sz="1800" b="1"/>
            </a:lvl4pPr>
            <a:lvl5pPr marL="2018264" indent="0">
              <a:buNone/>
              <a:defRPr sz="1800" b="1"/>
            </a:lvl5pPr>
            <a:lvl6pPr marL="2522830" indent="0">
              <a:buNone/>
              <a:defRPr sz="1800" b="1"/>
            </a:lvl6pPr>
            <a:lvl7pPr marL="3027396" indent="0">
              <a:buNone/>
              <a:defRPr sz="1800" b="1"/>
            </a:lvl7pPr>
            <a:lvl8pPr marL="3531961" indent="0">
              <a:buNone/>
              <a:defRPr sz="1800" b="1"/>
            </a:lvl8pPr>
            <a:lvl9pPr marL="4036527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3141" y="3297553"/>
            <a:ext cx="3209004" cy="599095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689409" y="2327543"/>
            <a:ext cx="3210264" cy="970010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4566" indent="0">
              <a:buNone/>
              <a:defRPr sz="2200" b="1"/>
            </a:lvl2pPr>
            <a:lvl3pPr marL="1009132" indent="0">
              <a:buNone/>
              <a:defRPr sz="2000" b="1"/>
            </a:lvl3pPr>
            <a:lvl4pPr marL="1513698" indent="0">
              <a:buNone/>
              <a:defRPr sz="1800" b="1"/>
            </a:lvl4pPr>
            <a:lvl5pPr marL="2018264" indent="0">
              <a:buNone/>
              <a:defRPr sz="1800" b="1"/>
            </a:lvl5pPr>
            <a:lvl6pPr marL="2522830" indent="0">
              <a:buNone/>
              <a:defRPr sz="1800" b="1"/>
            </a:lvl6pPr>
            <a:lvl7pPr marL="3027396" indent="0">
              <a:buNone/>
              <a:defRPr sz="1800" b="1"/>
            </a:lvl7pPr>
            <a:lvl8pPr marL="3531961" indent="0">
              <a:buNone/>
              <a:defRPr sz="1800" b="1"/>
            </a:lvl8pPr>
            <a:lvl9pPr marL="4036527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689409" y="3297553"/>
            <a:ext cx="3210264" cy="599095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CEB3-F1D9-44F3-ABEE-868854F7CE92}" type="datetimeFigureOut">
              <a:rPr kumimoji="1" lang="ja-JP" altLang="en-US" smtClean="0"/>
              <a:pPr/>
              <a:t>2016/1/8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CC53-DEB1-4836-8367-AADBA3E82D9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5999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CEB3-F1D9-44F3-ABEE-868854F7CE92}" type="datetimeFigureOut">
              <a:rPr kumimoji="1" lang="ja-JP" altLang="en-US" smtClean="0"/>
              <a:pPr/>
              <a:t>2016/1/8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CC53-DEB1-4836-8367-AADBA3E82D9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7940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CEB3-F1D9-44F3-ABEE-868854F7CE92}" type="datetimeFigureOut">
              <a:rPr kumimoji="1" lang="ja-JP" altLang="en-US" smtClean="0"/>
              <a:pPr/>
              <a:t>2016/1/8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CC53-DEB1-4836-8367-AADBA3E82D9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4428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3141" y="414000"/>
            <a:ext cx="2389416" cy="176190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839558" y="414000"/>
            <a:ext cx="4060115" cy="8874512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63141" y="2175905"/>
            <a:ext cx="2389416" cy="7112607"/>
          </a:xfrm>
        </p:spPr>
        <p:txBody>
          <a:bodyPr/>
          <a:lstStyle>
            <a:lvl1pPr marL="0" indent="0">
              <a:buNone/>
              <a:defRPr sz="1500"/>
            </a:lvl1pPr>
            <a:lvl2pPr marL="504566" indent="0">
              <a:buNone/>
              <a:defRPr sz="1300"/>
            </a:lvl2pPr>
            <a:lvl3pPr marL="1009132" indent="0">
              <a:buNone/>
              <a:defRPr sz="1100"/>
            </a:lvl3pPr>
            <a:lvl4pPr marL="1513698" indent="0">
              <a:buNone/>
              <a:defRPr sz="1000"/>
            </a:lvl4pPr>
            <a:lvl5pPr marL="2018264" indent="0">
              <a:buNone/>
              <a:defRPr sz="1000"/>
            </a:lvl5pPr>
            <a:lvl6pPr marL="2522830" indent="0">
              <a:buNone/>
              <a:defRPr sz="1000"/>
            </a:lvl6pPr>
            <a:lvl7pPr marL="3027396" indent="0">
              <a:buNone/>
              <a:defRPr sz="1000"/>
            </a:lvl7pPr>
            <a:lvl8pPr marL="3531961" indent="0">
              <a:buNone/>
              <a:defRPr sz="1000"/>
            </a:lvl8pPr>
            <a:lvl9pPr marL="4036527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CEB3-F1D9-44F3-ABEE-868854F7CE92}" type="datetimeFigureOut">
              <a:rPr kumimoji="1" lang="ja-JP" altLang="en-US" smtClean="0"/>
              <a:pPr/>
              <a:t>2016/1/8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CC53-DEB1-4836-8367-AADBA3E82D9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8258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23562" y="7278688"/>
            <a:ext cx="4357688" cy="859291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23562" y="929091"/>
            <a:ext cx="4357688" cy="6238875"/>
          </a:xfrm>
        </p:spPr>
        <p:txBody>
          <a:bodyPr/>
          <a:lstStyle>
            <a:lvl1pPr marL="0" indent="0">
              <a:buNone/>
              <a:defRPr sz="3500"/>
            </a:lvl1pPr>
            <a:lvl2pPr marL="504566" indent="0">
              <a:buNone/>
              <a:defRPr sz="3100"/>
            </a:lvl2pPr>
            <a:lvl3pPr marL="1009132" indent="0">
              <a:buNone/>
              <a:defRPr sz="2600"/>
            </a:lvl3pPr>
            <a:lvl4pPr marL="1513698" indent="0">
              <a:buNone/>
              <a:defRPr sz="2200"/>
            </a:lvl4pPr>
            <a:lvl5pPr marL="2018264" indent="0">
              <a:buNone/>
              <a:defRPr sz="2200"/>
            </a:lvl5pPr>
            <a:lvl6pPr marL="2522830" indent="0">
              <a:buNone/>
              <a:defRPr sz="2200"/>
            </a:lvl6pPr>
            <a:lvl7pPr marL="3027396" indent="0">
              <a:buNone/>
              <a:defRPr sz="2200"/>
            </a:lvl7pPr>
            <a:lvl8pPr marL="3531961" indent="0">
              <a:buNone/>
              <a:defRPr sz="2200"/>
            </a:lvl8pPr>
            <a:lvl9pPr marL="4036527" indent="0">
              <a:buNone/>
              <a:defRPr sz="22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23562" y="8137979"/>
            <a:ext cx="4357688" cy="1220334"/>
          </a:xfrm>
        </p:spPr>
        <p:txBody>
          <a:bodyPr/>
          <a:lstStyle>
            <a:lvl1pPr marL="0" indent="0">
              <a:buNone/>
              <a:defRPr sz="1500"/>
            </a:lvl1pPr>
            <a:lvl2pPr marL="504566" indent="0">
              <a:buNone/>
              <a:defRPr sz="1300"/>
            </a:lvl2pPr>
            <a:lvl3pPr marL="1009132" indent="0">
              <a:buNone/>
              <a:defRPr sz="1100"/>
            </a:lvl3pPr>
            <a:lvl4pPr marL="1513698" indent="0">
              <a:buNone/>
              <a:defRPr sz="1000"/>
            </a:lvl4pPr>
            <a:lvl5pPr marL="2018264" indent="0">
              <a:buNone/>
              <a:defRPr sz="1000"/>
            </a:lvl5pPr>
            <a:lvl6pPr marL="2522830" indent="0">
              <a:buNone/>
              <a:defRPr sz="1000"/>
            </a:lvl6pPr>
            <a:lvl7pPr marL="3027396" indent="0">
              <a:buNone/>
              <a:defRPr sz="1000"/>
            </a:lvl7pPr>
            <a:lvl8pPr marL="3531961" indent="0">
              <a:buNone/>
              <a:defRPr sz="1000"/>
            </a:lvl8pPr>
            <a:lvl9pPr marL="4036527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CEB3-F1D9-44F3-ABEE-868854F7CE92}" type="datetimeFigureOut">
              <a:rPr kumimoji="1" lang="ja-JP" altLang="en-US" smtClean="0"/>
              <a:pPr/>
              <a:t>2016/1/8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CC53-DEB1-4836-8367-AADBA3E82D9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1947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63141" y="416407"/>
            <a:ext cx="6536532" cy="1733021"/>
          </a:xfrm>
          <a:prstGeom prst="rect">
            <a:avLst/>
          </a:prstGeom>
        </p:spPr>
        <p:txBody>
          <a:bodyPr vert="horz" lIns="100913" tIns="50457" rIns="100913" bIns="50457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3141" y="2426231"/>
            <a:ext cx="6536532" cy="6862281"/>
          </a:xfrm>
          <a:prstGeom prst="rect">
            <a:avLst/>
          </a:prstGeom>
        </p:spPr>
        <p:txBody>
          <a:bodyPr vert="horz" lIns="100913" tIns="50457" rIns="100913" bIns="50457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63141" y="9637523"/>
            <a:ext cx="1694656" cy="553603"/>
          </a:xfrm>
          <a:prstGeom prst="rect">
            <a:avLst/>
          </a:prstGeom>
        </p:spPr>
        <p:txBody>
          <a:bodyPr vert="horz" lIns="100913" tIns="50457" rIns="100913" bIns="50457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BCEB3-F1D9-44F3-ABEE-868854F7CE92}" type="datetimeFigureOut">
              <a:rPr kumimoji="1" lang="ja-JP" altLang="en-US" smtClean="0"/>
              <a:pPr/>
              <a:t>2016/1/8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481461" y="9637523"/>
            <a:ext cx="2299891" cy="553603"/>
          </a:xfrm>
          <a:prstGeom prst="rect">
            <a:avLst/>
          </a:prstGeom>
        </p:spPr>
        <p:txBody>
          <a:bodyPr vert="horz" lIns="100913" tIns="50457" rIns="100913" bIns="50457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205016" y="9637523"/>
            <a:ext cx="1694656" cy="553603"/>
          </a:xfrm>
          <a:prstGeom prst="rect">
            <a:avLst/>
          </a:prstGeom>
        </p:spPr>
        <p:txBody>
          <a:bodyPr vert="horz" lIns="100913" tIns="50457" rIns="100913" bIns="50457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CCC53-DEB1-4836-8367-AADBA3E82D9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7959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09132" rtl="0" eaLnBrk="1" latinLnBrk="0" hangingPunct="1">
        <a:spcBef>
          <a:spcPct val="0"/>
        </a:spcBef>
        <a:buNone/>
        <a:defRPr kumimoji="1"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8424" indent="-378424" algn="l" defTabSz="1009132" rtl="0" eaLnBrk="1" latinLnBrk="0" hangingPunct="1">
        <a:spcBef>
          <a:spcPct val="20000"/>
        </a:spcBef>
        <a:buFont typeface="Arial" pitchFamily="34" charset="0"/>
        <a:buChar char="•"/>
        <a:defRPr kumimoji="1"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9920" indent="-315354" algn="l" defTabSz="1009132" rtl="0" eaLnBrk="1" latinLnBrk="0" hangingPunct="1">
        <a:spcBef>
          <a:spcPct val="20000"/>
        </a:spcBef>
        <a:buFont typeface="Arial" pitchFamily="34" charset="0"/>
        <a:buChar char="–"/>
        <a:defRPr kumimoji="1"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61415" indent="-252283" algn="l" defTabSz="1009132" rtl="0" eaLnBrk="1" latinLnBrk="0" hangingPunct="1">
        <a:spcBef>
          <a:spcPct val="20000"/>
        </a:spcBef>
        <a:buFont typeface="Arial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5981" indent="-252283" algn="l" defTabSz="1009132" rtl="0" eaLnBrk="1" latinLnBrk="0" hangingPunct="1">
        <a:spcBef>
          <a:spcPct val="20000"/>
        </a:spcBef>
        <a:buFont typeface="Arial" pitchFamily="34" charset="0"/>
        <a:buChar char="–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70547" indent="-252283" algn="l" defTabSz="1009132" rtl="0" eaLnBrk="1" latinLnBrk="0" hangingPunct="1">
        <a:spcBef>
          <a:spcPct val="20000"/>
        </a:spcBef>
        <a:buFont typeface="Arial" pitchFamily="34" charset="0"/>
        <a:buChar char="»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5113" indent="-252283" algn="l" defTabSz="1009132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9678" indent="-252283" algn="l" defTabSz="1009132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84244" indent="-252283" algn="l" defTabSz="1009132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8810" indent="-252283" algn="l" defTabSz="1009132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09132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566" algn="l" defTabSz="1009132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9132" algn="l" defTabSz="1009132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3698" algn="l" defTabSz="1009132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8264" algn="l" defTabSz="1009132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22830" algn="l" defTabSz="1009132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7396" algn="l" defTabSz="1009132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31961" algn="l" defTabSz="1009132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6527" algn="l" defTabSz="1009132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image" Target="../media/image15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12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11" Type="http://schemas.openxmlformats.org/officeDocument/2006/relationships/image" Target="../media/image1.jpeg"/><Relationship Id="rId5" Type="http://schemas.openxmlformats.org/officeDocument/2006/relationships/image" Target="../media/image9.jpeg"/><Relationship Id="rId10" Type="http://schemas.openxmlformats.org/officeDocument/2006/relationships/image" Target="../media/image14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Relationship Id="rId1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5960068" y="590550"/>
            <a:ext cx="105990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itchFamily="50" charset="-128"/>
              </a:rPr>
              <a:t>2016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itchFamily="50" charset="-128"/>
              </a:rPr>
              <a:t>年</a:t>
            </a:r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itchFamily="50" charset="-128"/>
              </a:rPr>
              <a:t>1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itchFamily="50" charset="-128"/>
              </a:rPr>
              <a:t>月</a:t>
            </a:r>
            <a:r>
              <a:rPr lang="en-US" altLang="ja-JP" sz="105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itchFamily="50" charset="-128"/>
              </a:rPr>
              <a:t>8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itchFamily="50" charset="-128"/>
              </a:rPr>
              <a:t>日</a:t>
            </a:r>
            <a:endParaRPr lang="en-US" altLang="ja-JP" sz="1050" dirty="0" smtClean="0">
              <a:latin typeface="HGPｺﾞｼｯｸM" panose="020B0600000000000000" pitchFamily="50" charset="-128"/>
              <a:ea typeface="HGPｺﾞｼｯｸM" panose="020B0600000000000000" pitchFamily="50" charset="-128"/>
              <a:cs typeface="メイリオ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04718" y="597709"/>
            <a:ext cx="152648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PRESS</a:t>
            </a:r>
            <a:r>
              <a:rPr lang="ja-JP" altLang="en-US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RELEASE</a:t>
            </a: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609" y="287246"/>
            <a:ext cx="2215273" cy="233553"/>
          </a:xfrm>
          <a:prstGeom prst="rect">
            <a:avLst/>
          </a:prstGeom>
        </p:spPr>
      </p:pic>
      <p:sp>
        <p:nvSpPr>
          <p:cNvPr id="14" name="正方形/長方形 13"/>
          <p:cNvSpPr/>
          <p:nvPr/>
        </p:nvSpPr>
        <p:spPr>
          <a:xfrm>
            <a:off x="379301" y="9663558"/>
            <a:ext cx="3154617" cy="55399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ＭＳ Ｐゴシック" pitchFamily="50" charset="-128"/>
              </a:rPr>
              <a:t>【</a:t>
            </a:r>
            <a:r>
              <a:rPr lang="ja-JP" altLang="en-US" sz="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ＭＳ Ｐゴシック" pitchFamily="50" charset="-128"/>
              </a:rPr>
              <a:t>報道関係者お問合せ先</a:t>
            </a:r>
            <a:r>
              <a:rPr lang="en-US" altLang="ja-JP" sz="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ＭＳ Ｐゴシック" pitchFamily="50" charset="-128"/>
              </a:rPr>
              <a:t>】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ＭＳ Ｐゴシック" pitchFamily="50" charset="-128"/>
              </a:rPr>
              <a:t>アンファー</a:t>
            </a:r>
            <a:r>
              <a:rPr lang="ja-JP" altLang="en-US" sz="6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ＭＳ Ｐゴシック" pitchFamily="50" charset="-128"/>
              </a:rPr>
              <a:t>株式会社　</a:t>
            </a:r>
            <a:r>
              <a:rPr lang="ja-JP" altLang="en-US" sz="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ＭＳ Ｐゴシック" pitchFamily="50" charset="-128"/>
              </a:rPr>
              <a:t>広報部　森</a:t>
            </a:r>
            <a:endParaRPr lang="en-US" altLang="ja-JP" sz="600" dirty="0" smtClean="0">
              <a:latin typeface="HGPｺﾞｼｯｸM" panose="020B0600000000000000" pitchFamily="50" charset="-128"/>
              <a:ea typeface="HGPｺﾞｼｯｸM" panose="020B0600000000000000" pitchFamily="50" charset="-128"/>
              <a:cs typeface="ＭＳ Ｐゴシック" pitchFamily="50" charset="-128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ＭＳ Ｐゴシック" pitchFamily="50" charset="-128"/>
              </a:rPr>
              <a:t>〒</a:t>
            </a:r>
            <a:r>
              <a:rPr lang="en-US" altLang="ja-JP" sz="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ＭＳ Ｐゴシック" pitchFamily="50" charset="-128"/>
              </a:rPr>
              <a:t>100-7026</a:t>
            </a:r>
            <a:r>
              <a:rPr lang="ja-JP" altLang="en-US" sz="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ＭＳ Ｐゴシック" pitchFamily="50" charset="-128"/>
              </a:rPr>
              <a:t>　</a:t>
            </a:r>
            <a:r>
              <a:rPr lang="ja-JP" altLang="en-US" sz="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東京都千代田区丸の内</a:t>
            </a:r>
            <a:r>
              <a:rPr lang="en-US" altLang="ja-JP" sz="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2-7-2 JP</a:t>
            </a:r>
            <a:r>
              <a:rPr lang="ja-JP" altLang="en-US" sz="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タワー</a:t>
            </a:r>
            <a:r>
              <a:rPr lang="en-US" altLang="ja-JP" sz="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26F</a:t>
            </a:r>
            <a:endParaRPr lang="en-US" altLang="ja-JP" sz="600" dirty="0" smtClean="0">
              <a:latin typeface="HGPｺﾞｼｯｸM" panose="020B0600000000000000" pitchFamily="50" charset="-128"/>
              <a:ea typeface="HGPｺﾞｼｯｸM" panose="020B0600000000000000" pitchFamily="50" charset="-128"/>
              <a:cs typeface="ＭＳ Ｐゴシック" pitchFamily="50" charset="-128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ＭＳ Ｐゴシック" pitchFamily="50" charset="-128"/>
              </a:rPr>
              <a:t>TEL</a:t>
            </a:r>
            <a:r>
              <a:rPr lang="ja-JP" altLang="en-US" sz="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ＭＳ Ｐゴシック" pitchFamily="50" charset="-128"/>
              </a:rPr>
              <a:t>：</a:t>
            </a:r>
            <a:r>
              <a:rPr lang="en-US" altLang="ja-JP" sz="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ＭＳ Ｐゴシック" pitchFamily="50" charset="-128"/>
              </a:rPr>
              <a:t>03-3213-8882</a:t>
            </a:r>
            <a:r>
              <a:rPr lang="ja-JP" altLang="en-US" sz="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ＭＳ Ｐゴシック" pitchFamily="50" charset="-128"/>
              </a:rPr>
              <a:t>　　　</a:t>
            </a:r>
            <a:endParaRPr lang="en-US" altLang="ja-JP" sz="600" dirty="0" smtClean="0">
              <a:latin typeface="HGPｺﾞｼｯｸM" panose="020B0600000000000000" pitchFamily="50" charset="-128"/>
              <a:ea typeface="HGPｺﾞｼｯｸM" panose="020B0600000000000000" pitchFamily="50" charset="-128"/>
              <a:cs typeface="ＭＳ Ｐゴシック" pitchFamily="50" charset="-128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ＭＳ Ｐゴシック" pitchFamily="50" charset="-128"/>
              </a:rPr>
              <a:t>FAX</a:t>
            </a:r>
            <a:r>
              <a:rPr lang="ja-JP" altLang="en-US" sz="6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ＭＳ Ｐゴシック" pitchFamily="50" charset="-128"/>
              </a:rPr>
              <a:t>：</a:t>
            </a:r>
            <a:r>
              <a:rPr lang="en-US" altLang="ja-JP" sz="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ＭＳ Ｐゴシック" pitchFamily="50" charset="-128"/>
              </a:rPr>
              <a:t>03-3215-6155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3533918" y="9663558"/>
            <a:ext cx="3365666" cy="55399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ＭＳ Ｐゴシック" pitchFamily="50" charset="-128"/>
              </a:rPr>
              <a:t>【</a:t>
            </a:r>
            <a:r>
              <a:rPr lang="ja-JP" altLang="en-US" sz="6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Arial" pitchFamily="34" charset="0"/>
              </a:rPr>
              <a:t>お客様からのお問合わせ先</a:t>
            </a:r>
            <a:r>
              <a:rPr lang="en-US" altLang="ja-JP" sz="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ＭＳ Ｐゴシック" pitchFamily="50" charset="-128"/>
              </a:rPr>
              <a:t>】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ＭＳ Ｐゴシック" pitchFamily="50" charset="-128"/>
              </a:rPr>
              <a:t>アンファー株式会社</a:t>
            </a:r>
            <a:endParaRPr lang="en-US" altLang="ja-JP" sz="600" dirty="0" smtClean="0">
              <a:latin typeface="HGPｺﾞｼｯｸM" panose="020B0600000000000000" pitchFamily="50" charset="-128"/>
              <a:ea typeface="HGPｺﾞｼｯｸM" panose="020B0600000000000000" pitchFamily="50" charset="-128"/>
              <a:cs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ＭＳ Ｐゴシック" pitchFamily="50" charset="-128"/>
              </a:rPr>
              <a:t>〒</a:t>
            </a:r>
            <a:r>
              <a:rPr lang="en-US" altLang="ja-JP" sz="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ＭＳ Ｐゴシック" pitchFamily="50" charset="-128"/>
              </a:rPr>
              <a:t>100-7026</a:t>
            </a:r>
            <a:r>
              <a:rPr lang="ja-JP" altLang="en-US" sz="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ＭＳ Ｐゴシック" pitchFamily="50" charset="-128"/>
              </a:rPr>
              <a:t>　</a:t>
            </a:r>
            <a:r>
              <a:rPr lang="ja-JP" altLang="en-US" sz="6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東京都千代田区丸の内</a:t>
            </a:r>
            <a:r>
              <a:rPr lang="en-US" altLang="ja-JP" sz="6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2-7-2 JP</a:t>
            </a:r>
            <a:r>
              <a:rPr lang="ja-JP" altLang="en-US" sz="6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タワー</a:t>
            </a:r>
            <a:r>
              <a:rPr lang="en-US" altLang="ja-JP" sz="6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26F</a:t>
            </a:r>
            <a:endParaRPr lang="en-US" altLang="ja-JP" sz="600" dirty="0" smtClean="0">
              <a:latin typeface="HGPｺﾞｼｯｸM" panose="020B0600000000000000" pitchFamily="50" charset="-128"/>
              <a:ea typeface="HGPｺﾞｼｯｸM" panose="020B0600000000000000" pitchFamily="50" charset="-128"/>
              <a:cs typeface="ＭＳ Ｐゴシック" pitchFamily="50" charset="-128"/>
            </a:endParaRPr>
          </a:p>
          <a:p>
            <a:r>
              <a:rPr lang="en-US" altLang="ja-JP" sz="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Arial" pitchFamily="34" charset="0"/>
              </a:rPr>
              <a:t>TEL</a:t>
            </a:r>
            <a:r>
              <a:rPr lang="ja-JP" altLang="en-US" sz="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Arial" pitchFamily="34" charset="0"/>
              </a:rPr>
              <a:t>：</a:t>
            </a:r>
            <a:r>
              <a:rPr lang="en-US" altLang="ja-JP" sz="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Arial" pitchFamily="34" charset="0"/>
              </a:rPr>
              <a:t>0120-722-002</a:t>
            </a:r>
            <a:r>
              <a:rPr lang="ja-JP" altLang="en-US" sz="6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Arial" pitchFamily="34" charset="0"/>
              </a:rPr>
              <a:t>　　</a:t>
            </a:r>
            <a:endParaRPr lang="en-US" altLang="ja-JP" sz="600" dirty="0">
              <a:latin typeface="HGPｺﾞｼｯｸM" panose="020B0600000000000000" pitchFamily="50" charset="-128"/>
              <a:ea typeface="HGPｺﾞｼｯｸM" panose="020B0600000000000000" pitchFamily="50" charset="-128"/>
              <a:cs typeface="Arial" pitchFamily="34" charset="0"/>
            </a:endParaRPr>
          </a:p>
          <a:p>
            <a:r>
              <a:rPr lang="en-US" altLang="ja-JP" sz="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Arial" pitchFamily="34" charset="0"/>
              </a:rPr>
              <a:t>[</a:t>
            </a:r>
            <a:r>
              <a:rPr lang="ja-JP" altLang="en-US" sz="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Arial" pitchFamily="34" charset="0"/>
              </a:rPr>
              <a:t>営業</a:t>
            </a:r>
            <a:r>
              <a:rPr lang="ja-JP" altLang="en-US" sz="6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Arial" pitchFamily="34" charset="0"/>
              </a:rPr>
              <a:t>時間：午前</a:t>
            </a:r>
            <a:r>
              <a:rPr lang="en-US" altLang="ja-JP" sz="6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Arial" pitchFamily="34" charset="0"/>
              </a:rPr>
              <a:t>9</a:t>
            </a:r>
            <a:r>
              <a:rPr lang="ja-JP" altLang="en-US" sz="6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Arial" pitchFamily="34" charset="0"/>
              </a:rPr>
              <a:t>時～午後</a:t>
            </a:r>
            <a:r>
              <a:rPr lang="en-US" altLang="ja-JP" sz="6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Arial" pitchFamily="34" charset="0"/>
              </a:rPr>
              <a:t>9</a:t>
            </a:r>
            <a:r>
              <a:rPr lang="ja-JP" altLang="en-US" sz="6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Arial" pitchFamily="34" charset="0"/>
              </a:rPr>
              <a:t>時（年中無休</a:t>
            </a:r>
            <a:r>
              <a:rPr lang="ja-JP" altLang="en-US" sz="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Arial" pitchFamily="34" charset="0"/>
              </a:rPr>
              <a:t>）</a:t>
            </a:r>
            <a:r>
              <a:rPr lang="en-US" altLang="ja-JP" sz="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Arial" pitchFamily="34" charset="0"/>
              </a:rPr>
              <a:t>]</a:t>
            </a:r>
          </a:p>
        </p:txBody>
      </p:sp>
      <p:sp>
        <p:nvSpPr>
          <p:cNvPr id="2" name="AutoShape 2" descr="https://photos-2.dropbox.com/t/2/AAAtVojThkXBCYwAhj0zyFfslD46j07Pnnkp8yVbplwyfQ/12/501541081/jpeg/256x256/1/_/1/2/P1030536.JPG/ELStuogEGFIgAigC/zR19GSTHfyJ-IHHVsX7J5Un4la29Z-ith3KPP25mzbw%2CDOMXP5OUXRpXnPNwaKY5yRxLUOm59yIT3Qjag3V2XhE?size_mode=3&amp;size=2048x153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400994" y="868800"/>
            <a:ext cx="6498590" cy="1344062"/>
          </a:xfrm>
          <a:prstGeom prst="rect">
            <a:avLst/>
          </a:prstGeom>
          <a:noFill/>
          <a:ln w="57150" cmpd="thickThin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endParaRPr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369838" y="2375378"/>
            <a:ext cx="65651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ja-JP" altLang="en-US" sz="1050" dirty="0" smtClean="0">
                <a:latin typeface="HGPｺﾞｼｯｸM" pitchFamily="50" charset="-128"/>
                <a:ea typeface="HGPｺﾞｼｯｸM" pitchFamily="50" charset="-128"/>
              </a:rPr>
              <a:t>このたび、予防医学の領域でオリジナル商品・サービスを展開するアンファー</a:t>
            </a:r>
            <a:r>
              <a:rPr lang="ja-JP" altLang="en-US" sz="1050" dirty="0">
                <a:latin typeface="HGPｺﾞｼｯｸM" pitchFamily="50" charset="-128"/>
                <a:ea typeface="HGPｺﾞｼｯｸM" pitchFamily="50" charset="-128"/>
              </a:rPr>
              <a:t>株式会社（本社：東京都千代田区、代表取締役：三山 熊裕</a:t>
            </a:r>
            <a:r>
              <a:rPr lang="ja-JP" altLang="en-US" sz="1050" dirty="0" smtClean="0">
                <a:latin typeface="HGPｺﾞｼｯｸM" pitchFamily="50" charset="-128"/>
                <a:ea typeface="HGPｺﾞｼｯｸM" pitchFamily="50" charset="-128"/>
              </a:rPr>
              <a:t>）と、</a:t>
            </a:r>
            <a:r>
              <a:rPr lang="ja-JP" altLang="en-US" sz="105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よしもと</a:t>
            </a:r>
            <a:r>
              <a:rPr lang="ja-JP" altLang="en-US" sz="1050" kern="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クリエイティブ・エージェンシー</a:t>
            </a:r>
            <a:r>
              <a:rPr lang="ja-JP" altLang="en-US" sz="1050" dirty="0" smtClean="0">
                <a:latin typeface="HGPｺﾞｼｯｸM" pitchFamily="50" charset="-128"/>
                <a:ea typeface="HGPｺﾞｼｯｸM" pitchFamily="50" charset="-128"/>
              </a:rPr>
              <a:t>（</a:t>
            </a:r>
            <a:r>
              <a:rPr lang="ja-JP" altLang="en-US" sz="1050" dirty="0">
                <a:latin typeface="HGPｺﾞｼｯｸM" pitchFamily="50" charset="-128"/>
                <a:ea typeface="HGPｺﾞｼｯｸM" pitchFamily="50" charset="-128"/>
              </a:rPr>
              <a:t>本社</a:t>
            </a:r>
            <a:r>
              <a:rPr lang="ja-JP" altLang="en-US" sz="1050" dirty="0" smtClean="0">
                <a:latin typeface="HGPｺﾞｼｯｸM" pitchFamily="50" charset="-128"/>
                <a:ea typeface="HGPｺﾞｼｯｸM" pitchFamily="50" charset="-128"/>
              </a:rPr>
              <a:t>：</a:t>
            </a:r>
            <a:r>
              <a:rPr lang="zh-CN" altLang="en-US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大阪市中央区</a:t>
            </a:r>
            <a:r>
              <a:rPr lang="ja-JP" altLang="en-US" sz="1050" dirty="0" err="1" smtClean="0">
                <a:latin typeface="HGPｺﾞｼｯｸM" pitchFamily="50" charset="-128"/>
                <a:ea typeface="HGPｺﾞｼｯｸM" pitchFamily="50" charset="-128"/>
              </a:rPr>
              <a:t>、</a:t>
            </a:r>
            <a:r>
              <a:rPr lang="ja-JP" altLang="en-US" sz="1050" dirty="0">
                <a:latin typeface="HGPｺﾞｼｯｸM" pitchFamily="50" charset="-128"/>
                <a:ea typeface="HGPｺﾞｼｯｸM" pitchFamily="50" charset="-128"/>
              </a:rPr>
              <a:t>代表取締役</a:t>
            </a:r>
            <a:r>
              <a:rPr lang="ja-JP" altLang="en-US" sz="1050" dirty="0" smtClean="0">
                <a:latin typeface="HGPｺﾞｼｯｸM" pitchFamily="50" charset="-128"/>
                <a:ea typeface="HGPｺﾞｼｯｸM" pitchFamily="50" charset="-128"/>
              </a:rPr>
              <a:t>：</a:t>
            </a:r>
            <a:r>
              <a:rPr lang="ja-JP" altLang="en-US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岡本 昭彦</a:t>
            </a:r>
            <a:r>
              <a:rPr lang="ja-JP" altLang="en-US" sz="1050" dirty="0" smtClean="0">
                <a:latin typeface="HGPｺﾞｼｯｸM" pitchFamily="50" charset="-128"/>
                <a:ea typeface="HGPｺﾞｼｯｸM" pitchFamily="50" charset="-128"/>
              </a:rPr>
              <a:t>）</a:t>
            </a:r>
            <a:r>
              <a:rPr lang="ja-JP" altLang="en-US" sz="1050" kern="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は、昔</a:t>
            </a:r>
            <a:r>
              <a:rPr lang="ja-JP" altLang="en-US" sz="105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から健康に良い影響があるとされている「笑い」を用いて、予防医学をもっと身近に感じていただく</a:t>
            </a:r>
            <a:r>
              <a:rPr lang="ja-JP" altLang="en-US" sz="1050" kern="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ために、</a:t>
            </a:r>
            <a:r>
              <a:rPr lang="en-US" altLang="ja-JP" sz="105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2016</a:t>
            </a:r>
            <a:r>
              <a:rPr lang="ja-JP" altLang="en-US" sz="1050" kern="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年</a:t>
            </a:r>
            <a:r>
              <a:rPr lang="en-US" altLang="ja-JP" sz="105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1</a:t>
            </a:r>
            <a:r>
              <a:rPr lang="ja-JP" altLang="en-US" sz="105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月</a:t>
            </a:r>
            <a:r>
              <a:rPr lang="en-US" altLang="ja-JP" sz="105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8</a:t>
            </a:r>
            <a:r>
              <a:rPr lang="ja-JP" altLang="en-US" sz="105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日</a:t>
            </a:r>
            <a:r>
              <a:rPr lang="en-US" altLang="ja-JP" sz="105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(</a:t>
            </a:r>
            <a:r>
              <a:rPr lang="ja-JP" altLang="en-US" sz="105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金</a:t>
            </a:r>
            <a:r>
              <a:rPr lang="en-US" altLang="ja-JP" sz="105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)</a:t>
            </a:r>
            <a:r>
              <a:rPr lang="ja-JP" altLang="en-US" sz="105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からコラボレーション</a:t>
            </a:r>
            <a:r>
              <a:rPr lang="ja-JP" altLang="en-US" sz="1050" kern="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企画「ポジティブ笑</a:t>
            </a:r>
            <a:r>
              <a:rPr lang="en-US" altLang="ja-JP" sz="1050" kern="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(SHOW)</a:t>
            </a:r>
            <a:r>
              <a:rPr lang="ja-JP" altLang="en-US" sz="1050" kern="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」を開催いたします。</a:t>
            </a:r>
            <a:endParaRPr lang="en-US" altLang="ja-JP" sz="1050" kern="100" dirty="0" smtClean="0">
              <a:latin typeface="HGPｺﾞｼｯｸM" panose="020B0600000000000000" pitchFamily="50" charset="-128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algn="just"/>
            <a:endParaRPr lang="en-US" altLang="ja-JP" sz="1050" kern="100" dirty="0" smtClean="0">
              <a:latin typeface="HGPｺﾞｼｯｸM" panose="020B0600000000000000" pitchFamily="50" charset="-128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050" kern="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第一弾は大人気コンビ“</a:t>
            </a:r>
            <a:r>
              <a:rPr kumimoji="0" lang="en-US" altLang="ja-JP" sz="1050" dirty="0" smtClean="0">
                <a:latin typeface="HGPｺﾞｼｯｸM" pitchFamily="50" charset="-128"/>
                <a:ea typeface="HGPｺﾞｼｯｸM" pitchFamily="50" charset="-128"/>
                <a:cs typeface="Arial" panose="020B0604020202020204" pitchFamily="34" charset="0"/>
              </a:rPr>
              <a:t>NON STYLE</a:t>
            </a:r>
            <a:r>
              <a:rPr kumimoji="0" lang="ja-JP" altLang="en-US" sz="1050" dirty="0" smtClean="0">
                <a:latin typeface="HGPｺﾞｼｯｸM" pitchFamily="50" charset="-128"/>
                <a:ea typeface="HGPｺﾞｼｯｸM" pitchFamily="50" charset="-128"/>
                <a:cs typeface="Arial" panose="020B0604020202020204" pitchFamily="34" charset="0"/>
              </a:rPr>
              <a:t>”による、</a:t>
            </a:r>
            <a:r>
              <a:rPr lang="ja-JP" altLang="en-US" sz="1050" kern="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「予防医学体験動画」と「ポジティブ格言」を</a:t>
            </a:r>
            <a:r>
              <a:rPr lang="en-US" altLang="ja-JP" sz="1050" kern="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2016</a:t>
            </a:r>
            <a:r>
              <a:rPr lang="ja-JP" altLang="en-US" sz="1050" kern="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年１月</a:t>
            </a:r>
            <a:r>
              <a:rPr lang="en-US" altLang="ja-JP" sz="1050" kern="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8</a:t>
            </a:r>
            <a:r>
              <a:rPr lang="ja-JP" altLang="en-US" sz="1050" kern="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日</a:t>
            </a:r>
            <a:r>
              <a:rPr lang="en-US" altLang="ja-JP" sz="1050" kern="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(</a:t>
            </a:r>
            <a:r>
              <a:rPr lang="ja-JP" altLang="en-US" sz="1050" kern="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金</a:t>
            </a:r>
            <a:r>
              <a:rPr lang="en-US" altLang="ja-JP" sz="1050" kern="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)</a:t>
            </a:r>
            <a:r>
              <a:rPr lang="ja-JP" altLang="en-US" sz="1050" kern="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から、第二弾は人気若手コンビ</a:t>
            </a:r>
            <a:r>
              <a:rPr lang="en-US" altLang="ja-JP" sz="105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10</a:t>
            </a:r>
            <a:r>
              <a:rPr lang="ja-JP" altLang="en-US" sz="1050" kern="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組によるアンファーの予防医学商品を使った「おもしろネタ動画」を１月</a:t>
            </a:r>
            <a:r>
              <a:rPr lang="en-US" altLang="ja-JP" sz="1050" kern="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15</a:t>
            </a:r>
            <a:r>
              <a:rPr lang="ja-JP" altLang="en-US" sz="1050" kern="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日</a:t>
            </a:r>
            <a:r>
              <a:rPr lang="en-US" altLang="ja-JP" sz="1050" kern="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(</a:t>
            </a:r>
            <a:r>
              <a:rPr lang="ja-JP" altLang="en-US" sz="1050" kern="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金</a:t>
            </a:r>
            <a:r>
              <a:rPr lang="en-US" altLang="ja-JP" sz="1050" kern="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)</a:t>
            </a:r>
            <a:r>
              <a:rPr lang="ja-JP" altLang="en-US" sz="1050" kern="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から配信開始いたします。</a:t>
            </a:r>
            <a:r>
              <a:rPr lang="ja-JP" altLang="en-US" sz="105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　</a:t>
            </a:r>
            <a:endParaRPr lang="en-US" altLang="ja-JP" sz="1050" kern="100" dirty="0" smtClean="0">
              <a:latin typeface="HGPｺﾞｼｯｸM" panose="020B0600000000000000" pitchFamily="50" charset="-128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73248" y="3705802"/>
            <a:ext cx="54971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solidFill>
                  <a:srgbClr val="0070C0"/>
                </a:solidFill>
                <a:latin typeface="HGPｺﾞｼｯｸM" pitchFamily="50" charset="-128"/>
                <a:ea typeface="HGPｺﾞｼｯｸM" pitchFamily="50" charset="-128"/>
              </a:rPr>
              <a:t>第一弾！大人気コンビ“</a:t>
            </a:r>
            <a:r>
              <a:rPr kumimoji="0" lang="en-US" altLang="ja-JP" sz="1400" dirty="0" smtClean="0">
                <a:solidFill>
                  <a:srgbClr val="0070C0"/>
                </a:solidFill>
                <a:latin typeface="HGPｺﾞｼｯｸM" pitchFamily="50" charset="-128"/>
                <a:ea typeface="HGPｺﾞｼｯｸM" pitchFamily="50" charset="-128"/>
                <a:cs typeface="Arial" panose="020B0604020202020204" pitchFamily="34" charset="0"/>
              </a:rPr>
              <a:t>NON STYLE</a:t>
            </a:r>
            <a:r>
              <a:rPr kumimoji="0" lang="ja-JP" altLang="en-US" sz="1400" dirty="0" smtClean="0">
                <a:solidFill>
                  <a:srgbClr val="0070C0"/>
                </a:solidFill>
                <a:latin typeface="HGPｺﾞｼｯｸM" pitchFamily="50" charset="-128"/>
                <a:ea typeface="HGPｺﾞｼｯｸM" pitchFamily="50" charset="-128"/>
                <a:cs typeface="Arial" panose="020B0604020202020204" pitchFamily="34" charset="0"/>
              </a:rPr>
              <a:t>”登場！！</a:t>
            </a:r>
            <a:endParaRPr kumimoji="0" lang="en-US" altLang="ja-JP" sz="1400" dirty="0" smtClean="0">
              <a:solidFill>
                <a:srgbClr val="0070C0"/>
              </a:solidFill>
              <a:latin typeface="HGPｺﾞｼｯｸM" pitchFamily="50" charset="-128"/>
              <a:ea typeface="HGPｺﾞｼｯｸM" pitchFamily="50" charset="-128"/>
              <a:cs typeface="Arial" panose="020B0604020202020204" pitchFamily="34" charset="0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372477" y="3993976"/>
            <a:ext cx="6398764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ja-JP" altLang="en-US" sz="1050" dirty="0" smtClean="0">
                <a:latin typeface="HGPｺﾞｼｯｸM" pitchFamily="50" charset="-128"/>
                <a:ea typeface="HGPｺﾞｼｯｸM" pitchFamily="50" charset="-128"/>
              </a:rPr>
              <a:t>「</a:t>
            </a:r>
            <a:r>
              <a:rPr lang="ja-JP" altLang="en-US" sz="1050" kern="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ポジティブ</a:t>
            </a:r>
            <a:r>
              <a:rPr lang="ja-JP" altLang="en-US" sz="105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笑</a:t>
            </a:r>
            <a:r>
              <a:rPr lang="en-US" altLang="ja-JP" sz="105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(SHOW)</a:t>
            </a:r>
            <a:r>
              <a:rPr lang="ja-JP" altLang="en-US" sz="1050" kern="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」第一弾を</a:t>
            </a:r>
            <a:r>
              <a:rPr lang="en-US" altLang="ja-JP" sz="105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2016</a:t>
            </a:r>
            <a:r>
              <a:rPr lang="ja-JP" altLang="en-US" sz="105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年１月</a:t>
            </a:r>
            <a:r>
              <a:rPr lang="en-US" altLang="ja-JP" sz="105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8</a:t>
            </a:r>
            <a:r>
              <a:rPr lang="ja-JP" altLang="en-US" sz="105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日</a:t>
            </a:r>
            <a:r>
              <a:rPr lang="en-US" altLang="ja-JP" sz="105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(</a:t>
            </a:r>
            <a:r>
              <a:rPr lang="ja-JP" altLang="en-US" sz="105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金</a:t>
            </a:r>
            <a:r>
              <a:rPr lang="en-US" altLang="ja-JP" sz="105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) </a:t>
            </a:r>
            <a:r>
              <a:rPr lang="ja-JP" altLang="en-US" sz="1050" kern="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から開催し、</a:t>
            </a:r>
            <a:r>
              <a:rPr lang="en-US" altLang="ja-JP" sz="1050" kern="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TV</a:t>
            </a:r>
            <a:r>
              <a:rPr lang="ja-JP" altLang="en-US" sz="1050" kern="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や</a:t>
            </a:r>
            <a:r>
              <a:rPr lang="en-US" altLang="ja-JP" sz="1050" kern="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SNS</a:t>
            </a:r>
            <a:r>
              <a:rPr lang="ja-JP" altLang="en-US" sz="1050" kern="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でも大人気コンビ“</a:t>
            </a:r>
            <a:r>
              <a:rPr kumimoji="0" lang="en-US" altLang="ja-JP" sz="1050" dirty="0" smtClean="0">
                <a:latin typeface="HGPｺﾞｼｯｸM" pitchFamily="50" charset="-128"/>
                <a:ea typeface="HGPｺﾞｼｯｸM" pitchFamily="50" charset="-128"/>
                <a:cs typeface="Arial" panose="020B0604020202020204" pitchFamily="34" charset="0"/>
              </a:rPr>
              <a:t>NON STYLE(</a:t>
            </a:r>
            <a:r>
              <a:rPr kumimoji="0" lang="ja-JP" altLang="en-US" sz="1050" dirty="0" smtClean="0">
                <a:latin typeface="HGPｺﾞｼｯｸM" pitchFamily="50" charset="-128"/>
                <a:ea typeface="HGPｺﾞｼｯｸM" pitchFamily="50" charset="-128"/>
                <a:cs typeface="Arial" panose="020B0604020202020204" pitchFamily="34" charset="0"/>
              </a:rPr>
              <a:t>ノン・スタイル</a:t>
            </a:r>
            <a:r>
              <a:rPr kumimoji="0" lang="en-US" altLang="ja-JP" sz="1050" dirty="0" smtClean="0">
                <a:latin typeface="HGPｺﾞｼｯｸM" pitchFamily="50" charset="-128"/>
                <a:ea typeface="HGPｺﾞｼｯｸM" pitchFamily="50" charset="-128"/>
                <a:cs typeface="Arial" panose="020B0604020202020204" pitchFamily="34" charset="0"/>
              </a:rPr>
              <a:t>)</a:t>
            </a:r>
            <a:r>
              <a:rPr lang="ja-JP" altLang="en-US" sz="1050" kern="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”がアンファーの予防医学商品を面白く紹介</a:t>
            </a:r>
            <a:r>
              <a:rPr lang="ja-JP" altLang="en-US" sz="105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する「予防医学体験動画」</a:t>
            </a:r>
            <a:r>
              <a:rPr lang="ja-JP" altLang="en-US" sz="1050" kern="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や、今話題のミスタ－ポジティブ</a:t>
            </a:r>
            <a:r>
              <a:rPr kumimoji="0" lang="en-US" altLang="ja-JP" sz="1050" dirty="0" smtClean="0">
                <a:latin typeface="HGPｺﾞｼｯｸM" pitchFamily="50" charset="-128"/>
                <a:ea typeface="HGPｺﾞｼｯｸM" pitchFamily="50" charset="-128"/>
                <a:cs typeface="Arial" panose="020B0604020202020204" pitchFamily="34" charset="0"/>
              </a:rPr>
              <a:t>NON STYLE(</a:t>
            </a:r>
            <a:r>
              <a:rPr kumimoji="0" lang="ja-JP" altLang="en-US" sz="1050" dirty="0" smtClean="0">
                <a:latin typeface="HGPｺﾞｼｯｸM" pitchFamily="50" charset="-128"/>
                <a:ea typeface="HGPｺﾞｼｯｸM" pitchFamily="50" charset="-128"/>
                <a:cs typeface="Arial" panose="020B0604020202020204" pitchFamily="34" charset="0"/>
              </a:rPr>
              <a:t>ノン・スタイル</a:t>
            </a:r>
            <a:r>
              <a:rPr kumimoji="0" lang="en-US" altLang="ja-JP" sz="1050" dirty="0" smtClean="0">
                <a:latin typeface="HGPｺﾞｼｯｸM" pitchFamily="50" charset="-128"/>
                <a:ea typeface="HGPｺﾞｼｯｸM" pitchFamily="50" charset="-128"/>
                <a:cs typeface="Arial" panose="020B0604020202020204" pitchFamily="34" charset="0"/>
              </a:rPr>
              <a:t>)</a:t>
            </a:r>
            <a:r>
              <a:rPr kumimoji="0" lang="ja-JP" altLang="en-US" sz="1050" dirty="0" smtClean="0">
                <a:latin typeface="HGPｺﾞｼｯｸM" pitchFamily="50" charset="-128"/>
                <a:ea typeface="HGPｺﾞｼｯｸM" pitchFamily="50" charset="-128"/>
                <a:cs typeface="Arial" panose="020B0604020202020204" pitchFamily="34" charset="0"/>
              </a:rPr>
              <a:t>井上氏</a:t>
            </a:r>
            <a:r>
              <a:rPr lang="ja-JP" altLang="en-US" sz="1050" kern="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による、身体に関する「</a:t>
            </a:r>
            <a:r>
              <a:rPr lang="ja-JP" altLang="en-US" sz="105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ポジティブ格言」</a:t>
            </a:r>
            <a:r>
              <a:rPr lang="ja-JP" altLang="en-US" sz="1050" kern="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の</a:t>
            </a:r>
            <a:r>
              <a:rPr lang="en-US" altLang="ja-JP" sz="105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2</a:t>
            </a:r>
            <a:r>
              <a:rPr lang="ja-JP" altLang="en-US" sz="1050" kern="100" dirty="0" err="1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つの</a:t>
            </a:r>
            <a:r>
              <a:rPr lang="ja-JP" altLang="en-US" sz="1050" kern="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コンテンツを随時配信いたします。</a:t>
            </a:r>
            <a:endParaRPr lang="en-US" altLang="ja-JP" sz="1050" kern="100" dirty="0" smtClean="0">
              <a:latin typeface="HGPｺﾞｼｯｸM" panose="020B0600000000000000" pitchFamily="50" charset="-128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46075" y="6802288"/>
            <a:ext cx="57865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solidFill>
                  <a:srgbClr val="0070C0"/>
                </a:solidFill>
                <a:latin typeface="HGPｺﾞｼｯｸM" pitchFamily="50" charset="-128"/>
                <a:ea typeface="HGPｺﾞｼｯｸM" pitchFamily="50" charset="-128"/>
              </a:rPr>
              <a:t>第二弾！</a:t>
            </a:r>
            <a:r>
              <a:rPr lang="en-US" altLang="ja-JP" sz="1400" dirty="0">
                <a:solidFill>
                  <a:srgbClr val="0070C0"/>
                </a:solidFill>
                <a:latin typeface="HGPｺﾞｼｯｸM" pitchFamily="50" charset="-128"/>
                <a:ea typeface="HGPｺﾞｼｯｸM" pitchFamily="50" charset="-128"/>
              </a:rPr>
              <a:t>2015</a:t>
            </a:r>
            <a:r>
              <a:rPr lang="ja-JP" altLang="en-US" sz="1400" dirty="0">
                <a:solidFill>
                  <a:srgbClr val="0070C0"/>
                </a:solidFill>
                <a:latin typeface="HGPｺﾞｼｯｸM" pitchFamily="50" charset="-128"/>
                <a:ea typeface="HGPｺﾞｼｯｸM" pitchFamily="50" charset="-128"/>
              </a:rPr>
              <a:t>年</a:t>
            </a:r>
            <a:r>
              <a:rPr lang="en-US" altLang="ja-JP" sz="1400" dirty="0">
                <a:solidFill>
                  <a:srgbClr val="0070C0"/>
                </a:solidFill>
                <a:latin typeface="HGPｺﾞｼｯｸM" pitchFamily="50" charset="-128"/>
                <a:ea typeface="HGPｺﾞｼｯｸM" pitchFamily="50" charset="-128"/>
              </a:rPr>
              <a:t>M-1</a:t>
            </a:r>
            <a:r>
              <a:rPr lang="ja-JP" altLang="en-US" sz="1400" dirty="0">
                <a:solidFill>
                  <a:srgbClr val="0070C0"/>
                </a:solidFill>
                <a:latin typeface="HGPｺﾞｼｯｸM" pitchFamily="50" charset="-128"/>
                <a:ea typeface="HGPｺﾞｼｯｸM" pitchFamily="50" charset="-128"/>
              </a:rPr>
              <a:t>グランプリ</a:t>
            </a:r>
            <a:r>
              <a:rPr lang="ja-JP" altLang="en-US" sz="1400" dirty="0" smtClean="0">
                <a:solidFill>
                  <a:srgbClr val="0070C0"/>
                </a:solidFill>
                <a:latin typeface="HGPｺﾞｼｯｸM" pitchFamily="50" charset="-128"/>
                <a:ea typeface="HGPｺﾞｼｯｸM" pitchFamily="50" charset="-128"/>
              </a:rPr>
              <a:t>王者“</a:t>
            </a:r>
            <a:r>
              <a:rPr kumimoji="1" lang="ja-JP" altLang="en-US" sz="1400" dirty="0" smtClean="0">
                <a:solidFill>
                  <a:srgbClr val="0070C0"/>
                </a:solidFill>
                <a:latin typeface="HGPｺﾞｼｯｸM" pitchFamily="50" charset="-128"/>
                <a:ea typeface="HGPｺﾞｼｯｸM" pitchFamily="50" charset="-128"/>
              </a:rPr>
              <a:t>トレンディエンジェル”も緊急参戦</a:t>
            </a:r>
            <a:r>
              <a:rPr kumimoji="0" lang="ja-JP" altLang="en-US" sz="1400" dirty="0" smtClean="0">
                <a:solidFill>
                  <a:srgbClr val="0070C0"/>
                </a:solidFill>
                <a:latin typeface="HGPｺﾞｼｯｸM" pitchFamily="50" charset="-128"/>
                <a:ea typeface="HGPｺﾞｼｯｸM" pitchFamily="50" charset="-128"/>
                <a:cs typeface="Arial" panose="020B0604020202020204" pitchFamily="34" charset="0"/>
              </a:rPr>
              <a:t>！！</a:t>
            </a:r>
            <a:endParaRPr kumimoji="0" lang="en-US" altLang="ja-JP" sz="1400" dirty="0" smtClean="0">
              <a:solidFill>
                <a:srgbClr val="0070C0"/>
              </a:solidFill>
              <a:latin typeface="HGPｺﾞｼｯｸM" pitchFamily="50" charset="-128"/>
              <a:ea typeface="HGPｺﾞｼｯｸM" pitchFamily="50" charset="-128"/>
              <a:cs typeface="Arial" panose="020B0604020202020204" pitchFamily="34" charset="0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359296" y="7133753"/>
            <a:ext cx="65402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ja-JP" altLang="en-US" sz="1050" dirty="0">
                <a:latin typeface="HGPｺﾞｼｯｸM" pitchFamily="50" charset="-128"/>
                <a:ea typeface="HGPｺﾞｼｯｸM" pitchFamily="50" charset="-128"/>
              </a:rPr>
              <a:t>「</a:t>
            </a:r>
            <a:r>
              <a:rPr lang="ja-JP" altLang="en-US" sz="105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ポジティブ笑</a:t>
            </a:r>
            <a:r>
              <a:rPr lang="en-US" altLang="ja-JP" sz="105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(SHOW)</a:t>
            </a:r>
            <a:r>
              <a:rPr lang="ja-JP" altLang="en-US" sz="105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」</a:t>
            </a:r>
            <a:r>
              <a:rPr lang="ja-JP" altLang="en-US" sz="1050" kern="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第二弾は若手コンビ</a:t>
            </a:r>
            <a:r>
              <a:rPr lang="en-US" altLang="ja-JP" sz="105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10</a:t>
            </a:r>
            <a:r>
              <a:rPr lang="ja-JP" altLang="en-US" sz="1050" kern="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組による、アンファーの予防医学商品</a:t>
            </a:r>
            <a:r>
              <a:rPr lang="ja-JP" altLang="en-US" sz="105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を使用</a:t>
            </a:r>
            <a:r>
              <a:rPr lang="ja-JP" altLang="en-US" sz="1050" kern="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した動画グランプリ「</a:t>
            </a:r>
            <a:r>
              <a:rPr lang="ja-JP" altLang="en-US" sz="105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予防</a:t>
            </a:r>
            <a:r>
              <a:rPr lang="en-US" altLang="ja-JP" sz="1050" kern="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-1</a:t>
            </a:r>
            <a:r>
              <a:rPr lang="ja-JP" altLang="en-US" sz="1050" kern="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グランプリ</a:t>
            </a:r>
            <a:r>
              <a:rPr lang="en-US" altLang="ja-JP" sz="1050" kern="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(</a:t>
            </a:r>
            <a:r>
              <a:rPr lang="ja-JP" altLang="en-US" sz="105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ヨボウワングランプリ</a:t>
            </a:r>
            <a:r>
              <a:rPr lang="en-US" altLang="ja-JP" sz="1050" kern="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)</a:t>
            </a:r>
            <a:r>
              <a:rPr lang="ja-JP" altLang="en-US" sz="1050" kern="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」を</a:t>
            </a:r>
            <a:r>
              <a:rPr lang="en-US" altLang="ja-JP" sz="105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2016</a:t>
            </a:r>
            <a:r>
              <a:rPr lang="ja-JP" altLang="en-US" sz="105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年１月</a:t>
            </a:r>
            <a:r>
              <a:rPr lang="ja-JP" altLang="en-US" sz="1050" kern="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１</a:t>
            </a:r>
            <a:r>
              <a:rPr lang="en-US" altLang="ja-JP" sz="1050" kern="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5</a:t>
            </a:r>
            <a:r>
              <a:rPr lang="ja-JP" altLang="en-US" sz="1050" kern="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日</a:t>
            </a:r>
            <a:r>
              <a:rPr lang="en-US" altLang="ja-JP" sz="105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(</a:t>
            </a:r>
            <a:r>
              <a:rPr lang="ja-JP" altLang="en-US" sz="105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金</a:t>
            </a:r>
            <a:r>
              <a:rPr lang="en-US" altLang="ja-JP" sz="105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)</a:t>
            </a:r>
            <a:r>
              <a:rPr lang="ja-JP" altLang="en-US" sz="105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から</a:t>
            </a:r>
            <a:r>
              <a:rPr lang="ja-JP" altLang="en-US" sz="1050" kern="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開催します。</a:t>
            </a:r>
            <a:r>
              <a:rPr lang="ja-JP" altLang="en-US" sz="105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昨年</a:t>
            </a:r>
            <a:r>
              <a:rPr lang="ja-JP" altLang="en-US" sz="1050" kern="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話題になった若手コンビや、今年話題になりそうな若手コンビの「</a:t>
            </a:r>
            <a:r>
              <a:rPr lang="ja-JP" altLang="en-US" sz="105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おも</a:t>
            </a:r>
            <a:r>
              <a:rPr lang="ja-JP" altLang="en-US" sz="1050" kern="100" dirty="0" err="1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しろ</a:t>
            </a:r>
            <a:r>
              <a:rPr lang="ja-JP" altLang="en-US" sz="105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ネタ動画」</a:t>
            </a:r>
            <a:r>
              <a:rPr lang="ja-JP" altLang="en-US" sz="1050" kern="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が</a:t>
            </a:r>
            <a:r>
              <a:rPr lang="ja-JP" altLang="en-US" sz="105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随時</a:t>
            </a:r>
            <a:r>
              <a:rPr lang="ja-JP" altLang="en-US" sz="1050" kern="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アップされていきます。</a:t>
            </a:r>
            <a:endParaRPr lang="en-US" altLang="ja-JP" sz="1050" kern="100" dirty="0" smtClean="0">
              <a:latin typeface="HGPｺﾞｼｯｸM" panose="020B0600000000000000" pitchFamily="50" charset="-128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050" kern="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今回</a:t>
            </a:r>
            <a:r>
              <a:rPr lang="ja-JP" altLang="en-US" sz="105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、</a:t>
            </a:r>
            <a:r>
              <a:rPr lang="en-US" altLang="ja-JP" sz="105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2015</a:t>
            </a:r>
            <a:r>
              <a:rPr lang="ja-JP" altLang="en-US" sz="105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年</a:t>
            </a:r>
            <a:r>
              <a:rPr lang="en-US" altLang="ja-JP" sz="105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M-1</a:t>
            </a:r>
            <a:r>
              <a:rPr lang="ja-JP" altLang="en-US" sz="105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グランプリ王者“トレンディエンジェル”も緊急参戦し、本気で面白ネタを</a:t>
            </a:r>
            <a:r>
              <a:rPr lang="ja-JP" altLang="en-US" sz="1050" kern="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披露いたします！</a:t>
            </a:r>
            <a:endParaRPr lang="en-US" altLang="ja-JP" sz="1050" kern="100" dirty="0">
              <a:latin typeface="HGPｺﾞｼｯｸM" panose="020B0600000000000000" pitchFamily="50" charset="-128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395433" y="9178552"/>
            <a:ext cx="6398764" cy="425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ja-JP" altLang="en-US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今後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もアンファーでは「予防医学」を提唱し、様々な観点からお客様ひとりひとりの“身体の変化”や“悩み”を見つめ直すきっかけとなる情報を配信することで、早めのケアのお手伝いをしてまいります。</a:t>
            </a:r>
            <a:endParaRPr lang="en-US" altLang="ja-JP" sz="105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322911" y="8158673"/>
            <a:ext cx="2529768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50" kern="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・</a:t>
            </a:r>
            <a:r>
              <a:rPr lang="ja-JP" altLang="ja-JP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相席</a:t>
            </a:r>
            <a:r>
              <a:rPr lang="ja-JP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スタート</a:t>
            </a:r>
            <a:r>
              <a:rPr lang="ja-JP" altLang="en-US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 　</a:t>
            </a:r>
            <a:r>
              <a:rPr lang="ja-JP" altLang="en-US" sz="1050" kern="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　　　</a:t>
            </a:r>
            <a:r>
              <a:rPr lang="ja-JP" altLang="en-US" sz="105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　</a:t>
            </a:r>
            <a:endParaRPr lang="en-US" altLang="ja-JP" sz="1050" kern="100" dirty="0" smtClean="0">
              <a:latin typeface="HGPｺﾞｼｯｸM" panose="020B0600000000000000" pitchFamily="50" charset="-128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</a:t>
            </a:r>
            <a:r>
              <a:rPr lang="ja-JP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鬼</a:t>
            </a:r>
            <a:r>
              <a:rPr lang="ja-JP" altLang="ja-JP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越</a:t>
            </a:r>
            <a:r>
              <a:rPr lang="ja-JP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トマホーク</a:t>
            </a:r>
            <a:r>
              <a:rPr lang="ja-JP" altLang="en-US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endParaRPr lang="en-US" altLang="ja-JP" sz="105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050" kern="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・</a:t>
            </a:r>
            <a:r>
              <a:rPr lang="ja-JP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ダイタク</a:t>
            </a:r>
            <a:r>
              <a:rPr lang="ja-JP" altLang="en-US" sz="1050" kern="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　　　　　　　　</a:t>
            </a:r>
            <a:endParaRPr lang="en-US" altLang="ja-JP" sz="105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</a:t>
            </a:r>
            <a:r>
              <a:rPr lang="ja-JP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トレンディエンジェル</a:t>
            </a:r>
            <a:r>
              <a:rPr lang="ja-JP" altLang="en-US" sz="105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050" kern="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 </a:t>
            </a:r>
            <a:endParaRPr lang="en-US" altLang="ja-JP" sz="1050" kern="100" dirty="0" smtClean="0">
              <a:latin typeface="HGPｺﾞｼｯｸM" panose="020B0600000000000000" pitchFamily="50" charset="-128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1050" kern="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・</a:t>
            </a:r>
            <a:r>
              <a:rPr lang="ja-JP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ネルソンズ</a:t>
            </a:r>
            <a:r>
              <a:rPr lang="ja-JP" altLang="en-US" sz="105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050" kern="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　　　　　　　　　　　　　　</a:t>
            </a:r>
            <a:endParaRPr lang="en-US" altLang="ja-JP" sz="1050" kern="100" dirty="0" smtClean="0">
              <a:latin typeface="HGPｺﾞｼｯｸM" panose="020B0600000000000000" pitchFamily="50" charset="-128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516669" y="8157113"/>
            <a:ext cx="1359668" cy="9002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05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・おかず</a:t>
            </a:r>
            <a:r>
              <a:rPr lang="ja-JP" altLang="en-US" sz="1050" kern="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クラブ</a:t>
            </a:r>
            <a:endParaRPr lang="en-US" altLang="ja-JP" sz="1050" kern="100" dirty="0" smtClean="0">
              <a:latin typeface="HGPｺﾞｼｯｸM" panose="020B0600000000000000" pitchFamily="50" charset="-128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105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・</a:t>
            </a:r>
            <a:r>
              <a:rPr lang="ja-JP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ガリットチュウ</a:t>
            </a:r>
            <a:endParaRPr lang="en-US" altLang="ja-JP" sz="105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050" kern="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・</a:t>
            </a:r>
            <a:r>
              <a:rPr lang="ja-JP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チョコレートプラネット</a:t>
            </a:r>
            <a:endParaRPr lang="en-US" altLang="ja-JP" sz="105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05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・</a:t>
            </a:r>
            <a:r>
              <a:rPr lang="ja-JP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ニューヨーク</a:t>
            </a:r>
            <a:endParaRPr lang="en-US" altLang="ja-JP" sz="105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05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・</a:t>
            </a:r>
            <a:r>
              <a:rPr lang="ja-JP" altLang="ja-JP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ラフレクラン</a:t>
            </a:r>
            <a:r>
              <a:rPr lang="ja-JP" altLang="en-US" sz="1050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　　　　　</a:t>
            </a:r>
            <a:endParaRPr lang="en-US" altLang="ja-JP" sz="105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4322911" y="8111951"/>
            <a:ext cx="2504106" cy="94696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913227" y="7912124"/>
            <a:ext cx="1251414" cy="2539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【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参加コンビ一覧</a:t>
            </a:r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】</a:t>
            </a:r>
            <a:endParaRPr kumimoji="1" lang="ja-JP" altLang="en-US" sz="105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pic>
        <p:nvPicPr>
          <p:cNvPr id="29" name="Picture 2" descr="C:\Users\namai.azusa\Downloads\よしもとクリエイティブ・エージェンシーロゴ.jpg"/>
          <p:cNvPicPr>
            <a:picLocks noChangeAspect="1" noChangeArrowheads="1"/>
          </p:cNvPicPr>
          <p:nvPr/>
        </p:nvPicPr>
        <p:blipFill>
          <a:blip r:embed="rId3" cstate="print"/>
          <a:srcRect t="11695" b="18132"/>
          <a:stretch>
            <a:fillRect/>
          </a:stretch>
        </p:blipFill>
        <p:spPr bwMode="auto">
          <a:xfrm>
            <a:off x="2769690" y="259085"/>
            <a:ext cx="2556000" cy="292901"/>
          </a:xfrm>
          <a:prstGeom prst="rect">
            <a:avLst/>
          </a:prstGeom>
          <a:noFill/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301" y="8166040"/>
            <a:ext cx="3939193" cy="7589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1652" y="4777951"/>
            <a:ext cx="1272285" cy="1899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094" y="4777952"/>
            <a:ext cx="3775963" cy="19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409448" y="901194"/>
            <a:ext cx="6525526" cy="1208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 defTabSz="914400"/>
            <a:endParaRPr kumimoji="0" lang="en-US" altLang="ja-JP" sz="600" b="1" i="0" u="sng" strike="noStrike" cap="none" normalizeH="0" baseline="0" dirty="0" smtClean="0">
              <a:ln>
                <a:noFill/>
              </a:ln>
              <a:effectLst/>
              <a:latin typeface="HGPｺﾞｼｯｸM" pitchFamily="50" charset="-128"/>
              <a:ea typeface="HGPｺﾞｼｯｸM" pitchFamily="50" charset="-128"/>
              <a:cs typeface="Arial" panose="020B0604020202020204" pitchFamily="34" charset="0"/>
            </a:endParaRPr>
          </a:p>
          <a:p>
            <a:pPr lvl="0" algn="ctr" defTabSz="914400"/>
            <a:r>
              <a:rPr kumimoji="0" lang="ja-JP" altLang="en-US" sz="1800" b="1" u="sng" dirty="0" smtClean="0">
                <a:latin typeface="HGPｺﾞｼｯｸM" pitchFamily="50" charset="-128"/>
                <a:ea typeface="HGPｺﾞｼｯｸM" pitchFamily="50" charset="-128"/>
                <a:cs typeface="Arial" panose="020B0604020202020204" pitchFamily="34" charset="0"/>
              </a:rPr>
              <a:t>アンファーと</a:t>
            </a:r>
            <a:r>
              <a:rPr kumimoji="0" lang="ja-JP" altLang="en-US" sz="1800" b="1" u="sng" dirty="0">
                <a:latin typeface="HGPｺﾞｼｯｸM" pitchFamily="50" charset="-128"/>
                <a:ea typeface="HGPｺﾞｼｯｸM" pitchFamily="50" charset="-128"/>
                <a:cs typeface="Arial" panose="020B0604020202020204" pitchFamily="34" charset="0"/>
              </a:rPr>
              <a:t>よしもと</a:t>
            </a:r>
            <a:r>
              <a:rPr kumimoji="0" lang="ja-JP" altLang="en-US" sz="1800" b="1" u="sng" dirty="0" smtClean="0">
                <a:latin typeface="HGPｺﾞｼｯｸM" pitchFamily="50" charset="-128"/>
                <a:ea typeface="HGPｺﾞｼｯｸM" pitchFamily="50" charset="-128"/>
                <a:cs typeface="Arial" panose="020B0604020202020204" pitchFamily="34" charset="0"/>
              </a:rPr>
              <a:t>が「笑い」から始める予防医学！</a:t>
            </a:r>
            <a:endParaRPr kumimoji="0" lang="en-US" altLang="ja-JP" sz="1800" b="1" u="sng" dirty="0" smtClean="0">
              <a:latin typeface="HGPｺﾞｼｯｸM" pitchFamily="50" charset="-128"/>
              <a:ea typeface="HGPｺﾞｼｯｸM" pitchFamily="50" charset="-128"/>
              <a:cs typeface="Arial" panose="020B0604020202020204" pitchFamily="34" charset="0"/>
            </a:endParaRPr>
          </a:p>
          <a:p>
            <a:pPr lvl="0" algn="ctr" defTabSz="914400"/>
            <a:r>
              <a:rPr kumimoji="0" lang="ja-JP" altLang="en-US" b="1" u="sng" dirty="0" smtClean="0">
                <a:latin typeface="HGPｺﾞｼｯｸM" pitchFamily="50" charset="-128"/>
                <a:ea typeface="HGPｺﾞｼｯｸM" pitchFamily="50" charset="-128"/>
                <a:cs typeface="Arial" panose="020B0604020202020204" pitchFamily="34" charset="0"/>
              </a:rPr>
              <a:t>「ポジティブ笑</a:t>
            </a:r>
            <a:r>
              <a:rPr kumimoji="0" lang="en-US" altLang="ja-JP" b="1" u="sng" dirty="0" smtClean="0">
                <a:latin typeface="HGPｺﾞｼｯｸM" pitchFamily="50" charset="-128"/>
                <a:ea typeface="HGPｺﾞｼｯｸM" pitchFamily="50" charset="-128"/>
                <a:cs typeface="Arial" panose="020B0604020202020204" pitchFamily="34" charset="0"/>
              </a:rPr>
              <a:t>(SHOW)</a:t>
            </a:r>
            <a:r>
              <a:rPr kumimoji="0" lang="ja-JP" altLang="en-US" b="1" u="sng" dirty="0" smtClean="0">
                <a:latin typeface="HGPｺﾞｼｯｸM" pitchFamily="50" charset="-128"/>
                <a:ea typeface="HGPｺﾞｼｯｸM" pitchFamily="50" charset="-128"/>
                <a:cs typeface="Arial" panose="020B0604020202020204" pitchFamily="34" charset="0"/>
              </a:rPr>
              <a:t>」開催決定！</a:t>
            </a:r>
            <a:endParaRPr kumimoji="0" lang="en-US" altLang="ja-JP" sz="2400" b="1" u="sng" dirty="0" smtClean="0">
              <a:latin typeface="HGPｺﾞｼｯｸM" pitchFamily="50" charset="-128"/>
              <a:ea typeface="HGPｺﾞｼｯｸM" pitchFamily="50" charset="-128"/>
              <a:cs typeface="Arial" panose="020B0604020202020204" pitchFamily="34" charset="0"/>
            </a:endParaRPr>
          </a:p>
          <a:p>
            <a:pPr lvl="0" algn="ctr" defTabSz="914400"/>
            <a:r>
              <a:rPr kumimoji="0" lang="en-US" altLang="ja-JP" sz="1800" b="1" u="sng" dirty="0">
                <a:latin typeface="HGPｺﾞｼｯｸM" pitchFamily="50" charset="-128"/>
                <a:ea typeface="HGPｺﾞｼｯｸM" pitchFamily="50" charset="-128"/>
                <a:cs typeface="Arial" panose="020B0604020202020204" pitchFamily="34" charset="0"/>
              </a:rPr>
              <a:t>1</a:t>
            </a:r>
            <a:r>
              <a:rPr kumimoji="0" lang="ja-JP" altLang="en-US" sz="1800" b="1" u="sng" dirty="0" smtClean="0">
                <a:latin typeface="HGPｺﾞｼｯｸM" pitchFamily="50" charset="-128"/>
                <a:ea typeface="HGPｺﾞｼｯｸM" pitchFamily="50" charset="-128"/>
                <a:cs typeface="Arial" panose="020B0604020202020204" pitchFamily="34" charset="0"/>
              </a:rPr>
              <a:t>月</a:t>
            </a:r>
            <a:r>
              <a:rPr kumimoji="0" lang="en-US" altLang="ja-JP" sz="1800" b="1" u="sng" dirty="0">
                <a:latin typeface="HGPｺﾞｼｯｸM" pitchFamily="50" charset="-128"/>
                <a:ea typeface="HGPｺﾞｼｯｸM" pitchFamily="50" charset="-128"/>
                <a:cs typeface="Arial" panose="020B0604020202020204" pitchFamily="34" charset="0"/>
              </a:rPr>
              <a:t>8</a:t>
            </a:r>
            <a:r>
              <a:rPr kumimoji="0" lang="ja-JP" altLang="en-US" sz="1800" b="1" u="sng" dirty="0" smtClean="0">
                <a:latin typeface="HGPｺﾞｼｯｸM" pitchFamily="50" charset="-128"/>
                <a:ea typeface="HGPｺﾞｼｯｸM" pitchFamily="50" charset="-128"/>
                <a:cs typeface="Arial" panose="020B0604020202020204" pitchFamily="34" charset="0"/>
              </a:rPr>
              <a:t>日（金）からアンファーストアで配信開始</a:t>
            </a:r>
            <a:endParaRPr kumimoji="0" lang="en-US" altLang="ja-JP" sz="1800" b="1" u="sng" dirty="0" smtClean="0">
              <a:latin typeface="HGPｺﾞｼｯｸM" pitchFamily="50" charset="-128"/>
              <a:ea typeface="HGPｺﾞｼｯｸM" pitchFamily="50" charset="-128"/>
              <a:cs typeface="Arial" panose="020B0604020202020204" pitchFamily="34" charset="0"/>
            </a:endParaRPr>
          </a:p>
          <a:p>
            <a:pPr lvl="0" algn="ctr" defTabSz="914400"/>
            <a:r>
              <a:rPr kumimoji="0" lang="ja-JP" altLang="en-US" sz="1050" b="1" dirty="0">
                <a:latin typeface="HGPｺﾞｼｯｸM" pitchFamily="50" charset="-128"/>
                <a:ea typeface="HGPｺﾞｼｯｸM" pitchFamily="50" charset="-128"/>
                <a:cs typeface="Arial" panose="020B0604020202020204" pitchFamily="34" charset="0"/>
              </a:rPr>
              <a:t>特設サイト</a:t>
            </a:r>
            <a:r>
              <a:rPr kumimoji="0" lang="ja-JP" altLang="en-US" sz="1050" b="1" dirty="0" smtClean="0">
                <a:latin typeface="HGPｺﾞｼｯｸM" pitchFamily="50" charset="-128"/>
                <a:ea typeface="HGPｺﾞｼｯｸM" pitchFamily="50" charset="-128"/>
                <a:cs typeface="Arial" panose="020B0604020202020204" pitchFamily="34" charset="0"/>
              </a:rPr>
              <a:t>：</a:t>
            </a:r>
            <a:r>
              <a:rPr kumimoji="0" lang="en-US" altLang="ja-JP" sz="1050" b="1" dirty="0" smtClean="0">
                <a:latin typeface="HGPｺﾞｼｯｸM" pitchFamily="50" charset="-128"/>
                <a:ea typeface="HGPｺﾞｼｯｸM" pitchFamily="50" charset="-128"/>
                <a:cs typeface="Arial" panose="020B0604020202020204" pitchFamily="34" charset="0"/>
              </a:rPr>
              <a:t>http</a:t>
            </a:r>
            <a:r>
              <a:rPr kumimoji="0" lang="en-US" altLang="ja-JP" sz="1050" b="1" dirty="0">
                <a:latin typeface="HGPｺﾞｼｯｸM" pitchFamily="50" charset="-128"/>
                <a:ea typeface="HGPｺﾞｼｯｸM" pitchFamily="50" charset="-128"/>
                <a:cs typeface="Arial" panose="020B0604020202020204" pitchFamily="34" charset="0"/>
              </a:rPr>
              <a:t>://scalp-d.angfa-store.jp/positive-show/</a:t>
            </a:r>
            <a:endParaRPr kumimoji="0" lang="en-US" altLang="ja-JP" sz="1050" b="1" dirty="0" smtClean="0">
              <a:latin typeface="HGPｺﾞｼｯｸM" pitchFamily="50" charset="-128"/>
              <a:ea typeface="HGPｺﾞｼｯｸM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217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8" name="Picture 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247" y="979421"/>
            <a:ext cx="1814253" cy="1209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7" name="Picture 1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059" y="2761175"/>
            <a:ext cx="1486092" cy="990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882" y="7991438"/>
            <a:ext cx="1526219" cy="1017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853" y="7991438"/>
            <a:ext cx="1530654" cy="1020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1262" y="6673688"/>
            <a:ext cx="1523434" cy="1016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1892" y="5357540"/>
            <a:ext cx="1522934" cy="10149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9942" y="4044505"/>
            <a:ext cx="1516357" cy="1010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293" y="6657028"/>
            <a:ext cx="1546338" cy="1030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33" y="2723497"/>
            <a:ext cx="1552848" cy="1035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正方形/長方形 3"/>
          <p:cNvSpPr/>
          <p:nvPr/>
        </p:nvSpPr>
        <p:spPr>
          <a:xfrm>
            <a:off x="329547" y="403101"/>
            <a:ext cx="6614227" cy="27699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1200" b="1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参加コンビ　プロフィール</a:t>
            </a:r>
            <a:endParaRPr lang="en-US" altLang="ja-JP" sz="1200" b="1" dirty="0" smtClean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565609" y="945359"/>
            <a:ext cx="6242980" cy="152895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563027" y="2197313"/>
            <a:ext cx="6245562" cy="276999"/>
          </a:xfrm>
          <a:prstGeom prst="rect">
            <a:avLst/>
          </a:prstGeom>
          <a:solidFill>
            <a:srgbClr val="000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NONSTYLE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3338601" y="979421"/>
            <a:ext cx="2675782" cy="1223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&lt;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プロフィール</a:t>
            </a:r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&gt;</a:t>
            </a:r>
          </a:p>
          <a:p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左：石田　明</a:t>
            </a:r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(</a:t>
            </a:r>
            <a:r>
              <a:rPr lang="ja-JP" altLang="en-US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いし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だ　あきら</a:t>
            </a:r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)</a:t>
            </a:r>
          </a:p>
          <a:p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右：井上　裕介</a:t>
            </a:r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(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いのうえ　ゆうすけ</a:t>
            </a:r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)</a:t>
            </a:r>
            <a:endParaRPr lang="en-US" altLang="ja-JP" sz="105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2000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年結成</a:t>
            </a:r>
            <a:endParaRPr lang="en-US" altLang="ja-JP" sz="105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・爆笑オンエアバトル第</a:t>
            </a:r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9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代目チャンピオン</a:t>
            </a:r>
            <a:endParaRPr lang="en-US" altLang="ja-JP" sz="105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</a:t>
            </a:r>
            <a:r>
              <a:rPr lang="en-US" altLang="ja-JP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2008</a:t>
            </a:r>
            <a:r>
              <a:rPr lang="ja-JP" altLang="en-US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</a:t>
            </a:r>
            <a:r>
              <a:rPr lang="en-US" altLang="ja-JP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M-1</a:t>
            </a:r>
            <a:r>
              <a:rPr lang="ja-JP" altLang="en-US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グランプリ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王者</a:t>
            </a:r>
            <a:endParaRPr lang="en-US" altLang="ja-JP" sz="105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</a:t>
            </a:r>
            <a:r>
              <a:rPr lang="en-US" altLang="ja-JP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2010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</a:t>
            </a:r>
            <a:r>
              <a:rPr lang="en-US" altLang="ja-JP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S-1</a:t>
            </a:r>
            <a:r>
              <a:rPr lang="ja-JP" altLang="en-US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バトルのグランドチャンピオン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551920" y="2737510"/>
            <a:ext cx="3071992" cy="127157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558347" y="3752437"/>
            <a:ext cx="3060331" cy="256649"/>
          </a:xfrm>
          <a:prstGeom prst="rect">
            <a:avLst/>
          </a:prstGeom>
          <a:solidFill>
            <a:srgbClr val="000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相席スタート</a:t>
            </a:r>
            <a:endParaRPr lang="en-US" altLang="ja-JP" sz="14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2138348" y="2747758"/>
            <a:ext cx="1352096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&lt;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プロフィール</a:t>
            </a:r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&gt;</a:t>
            </a:r>
          </a:p>
          <a:p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左：山﨑　ケイ</a:t>
            </a:r>
            <a:endParaRPr lang="en-US" altLang="ja-JP" sz="105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en-US" altLang="ja-JP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(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やまざき　</a:t>
            </a:r>
            <a:r>
              <a:rPr lang="ja-JP" altLang="en-US" sz="1050" dirty="0" err="1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けい</a:t>
            </a:r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)</a:t>
            </a:r>
          </a:p>
          <a:p>
            <a:r>
              <a:rPr lang="ja-JP" altLang="en-US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右：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山添　寛</a:t>
            </a:r>
            <a:endParaRPr lang="en-US" altLang="ja-JP" sz="105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(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やまぞえ　かん</a:t>
            </a:r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)</a:t>
            </a:r>
          </a:p>
          <a:p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2013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年結成</a:t>
            </a:r>
            <a:endParaRPr lang="en-US" altLang="ja-JP" sz="105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358748" y="679657"/>
            <a:ext cx="2187765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50" b="1" u="sng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&lt;</a:t>
            </a:r>
            <a:r>
              <a:rPr lang="ja-JP" altLang="en-US" sz="1050" b="1" u="sng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第一弾　参加コンビ</a:t>
            </a:r>
            <a:r>
              <a:rPr lang="en-US" altLang="ja-JP" sz="1050" b="1" u="sng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&gt;</a:t>
            </a:r>
            <a:endParaRPr lang="ja-JP" altLang="en-US" sz="1050" u="sng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396782" y="2483593"/>
            <a:ext cx="1741999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50" b="1" u="sng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&lt;</a:t>
            </a:r>
            <a:r>
              <a:rPr lang="ja-JP" altLang="en-US" sz="1050" b="1" u="sng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第二弾</a:t>
            </a:r>
            <a:r>
              <a:rPr lang="ja-JP" altLang="en-US" sz="1050" b="1" u="sng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050" b="1" u="sng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参加コンビ</a:t>
            </a:r>
            <a:r>
              <a:rPr lang="en-US" altLang="ja-JP" sz="1050" b="1" u="sng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&gt;</a:t>
            </a:r>
            <a:endParaRPr lang="ja-JP" altLang="en-US" sz="1050" u="sng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pic>
        <p:nvPicPr>
          <p:cNvPr id="61" name="図 6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609" y="114655"/>
            <a:ext cx="2215273" cy="233553"/>
          </a:xfrm>
          <a:prstGeom prst="rect">
            <a:avLst/>
          </a:prstGeom>
        </p:spPr>
      </p:pic>
      <p:pic>
        <p:nvPicPr>
          <p:cNvPr id="62" name="Picture 2" descr="C:\Users\namai.azusa\Downloads\よしもとクリエイティブ・エージェンシーロゴ.jpg"/>
          <p:cNvPicPr>
            <a:picLocks noChangeAspect="1" noChangeArrowheads="1"/>
          </p:cNvPicPr>
          <p:nvPr/>
        </p:nvPicPr>
        <p:blipFill>
          <a:blip r:embed="rId12" cstate="print"/>
          <a:srcRect t="11695" b="18132"/>
          <a:stretch>
            <a:fillRect/>
          </a:stretch>
        </p:blipFill>
        <p:spPr bwMode="auto">
          <a:xfrm>
            <a:off x="2769690" y="86494"/>
            <a:ext cx="2556000" cy="292901"/>
          </a:xfrm>
          <a:prstGeom prst="rect">
            <a:avLst/>
          </a:prstGeom>
          <a:noFill/>
        </p:spPr>
      </p:pic>
      <p:sp>
        <p:nvSpPr>
          <p:cNvPr id="81" name="正方形/長方形 80"/>
          <p:cNvSpPr/>
          <p:nvPr/>
        </p:nvSpPr>
        <p:spPr>
          <a:xfrm>
            <a:off x="546545" y="4044504"/>
            <a:ext cx="3071992" cy="127157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正方形/長方形 81"/>
          <p:cNvSpPr/>
          <p:nvPr/>
        </p:nvSpPr>
        <p:spPr>
          <a:xfrm>
            <a:off x="552972" y="5059431"/>
            <a:ext cx="3060331" cy="256649"/>
          </a:xfrm>
          <a:prstGeom prst="rect">
            <a:avLst/>
          </a:prstGeom>
          <a:solidFill>
            <a:srgbClr val="000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鬼越トマホーク</a:t>
            </a:r>
            <a:endParaRPr lang="en-US" altLang="ja-JP" sz="14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83" name="正方形/長方形 82"/>
          <p:cNvSpPr/>
          <p:nvPr/>
        </p:nvSpPr>
        <p:spPr>
          <a:xfrm>
            <a:off x="2132973" y="4045227"/>
            <a:ext cx="1352096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&lt;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プロフィール</a:t>
            </a:r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&gt;</a:t>
            </a:r>
          </a:p>
          <a:p>
            <a:r>
              <a:rPr lang="ja-JP" altLang="en-US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左：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坂井　良多</a:t>
            </a:r>
            <a:endParaRPr lang="en-US" altLang="ja-JP" sz="105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(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さかい　りょうた</a:t>
            </a:r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)</a:t>
            </a:r>
          </a:p>
          <a:p>
            <a:r>
              <a:rPr lang="ja-JP" altLang="en-US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右：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金野　博和</a:t>
            </a:r>
            <a:endParaRPr lang="en-US" altLang="ja-JP" sz="105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(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きんの　ひろかず</a:t>
            </a:r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)</a:t>
            </a:r>
          </a:p>
          <a:p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2010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年結成</a:t>
            </a:r>
            <a:endParaRPr lang="en-US" altLang="ja-JP" sz="105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85" name="正方形/長方形 84"/>
          <p:cNvSpPr/>
          <p:nvPr/>
        </p:nvSpPr>
        <p:spPr>
          <a:xfrm>
            <a:off x="546545" y="5359698"/>
            <a:ext cx="3071992" cy="127157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正方形/長方形 85"/>
          <p:cNvSpPr/>
          <p:nvPr/>
        </p:nvSpPr>
        <p:spPr>
          <a:xfrm>
            <a:off x="552972" y="6374625"/>
            <a:ext cx="3060331" cy="256649"/>
          </a:xfrm>
          <a:prstGeom prst="rect">
            <a:avLst/>
          </a:prstGeom>
          <a:solidFill>
            <a:srgbClr val="000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ダイタク</a:t>
            </a:r>
            <a:endParaRPr lang="en-US" altLang="ja-JP" sz="14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87" name="正方形/長方形 86"/>
          <p:cNvSpPr/>
          <p:nvPr/>
        </p:nvSpPr>
        <p:spPr>
          <a:xfrm>
            <a:off x="2132973" y="5360421"/>
            <a:ext cx="1352096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&lt;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プロフィール</a:t>
            </a:r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&gt;</a:t>
            </a:r>
          </a:p>
          <a:p>
            <a:r>
              <a:rPr lang="ja-JP" altLang="en-US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左：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吉本　大</a:t>
            </a:r>
            <a:endParaRPr lang="en-US" altLang="ja-JP" sz="105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(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よしもと　だい</a:t>
            </a:r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)</a:t>
            </a:r>
          </a:p>
          <a:p>
            <a:r>
              <a:rPr lang="ja-JP" altLang="en-US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右：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吉本　拓</a:t>
            </a:r>
            <a:endParaRPr lang="en-US" altLang="ja-JP" sz="105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(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よしもと　たく</a:t>
            </a:r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)</a:t>
            </a:r>
          </a:p>
          <a:p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2008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年結成</a:t>
            </a:r>
            <a:endParaRPr lang="en-US" altLang="ja-JP" sz="105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89" name="正方形/長方形 88"/>
          <p:cNvSpPr/>
          <p:nvPr/>
        </p:nvSpPr>
        <p:spPr>
          <a:xfrm>
            <a:off x="546545" y="6674892"/>
            <a:ext cx="3071992" cy="127157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正方形/長方形 89"/>
          <p:cNvSpPr/>
          <p:nvPr/>
        </p:nvSpPr>
        <p:spPr>
          <a:xfrm>
            <a:off x="552972" y="7689819"/>
            <a:ext cx="3060331" cy="256649"/>
          </a:xfrm>
          <a:prstGeom prst="rect">
            <a:avLst/>
          </a:prstGeom>
          <a:solidFill>
            <a:srgbClr val="000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トレンディエンジェル</a:t>
            </a:r>
            <a:endParaRPr lang="en-US" altLang="ja-JP" sz="14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91" name="正方形/長方形 90"/>
          <p:cNvSpPr/>
          <p:nvPr/>
        </p:nvSpPr>
        <p:spPr>
          <a:xfrm>
            <a:off x="2132973" y="6666090"/>
            <a:ext cx="1352096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&lt;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プロフィール</a:t>
            </a:r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&gt;</a:t>
            </a:r>
          </a:p>
          <a:p>
            <a:r>
              <a:rPr lang="ja-JP" altLang="en-US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左：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たかし</a:t>
            </a:r>
            <a:endParaRPr lang="en-US" altLang="ja-JP" sz="105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右：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斎藤　司</a:t>
            </a:r>
            <a:endParaRPr lang="en-US" altLang="ja-JP" sz="105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(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さいとう　つかさ</a:t>
            </a:r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)</a:t>
            </a:r>
          </a:p>
          <a:p>
            <a:endParaRPr lang="en-US" altLang="ja-JP" sz="105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2005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年結成</a:t>
            </a:r>
            <a:endParaRPr lang="en-US" altLang="ja-JP" sz="105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93" name="正方形/長方形 92"/>
          <p:cNvSpPr/>
          <p:nvPr/>
        </p:nvSpPr>
        <p:spPr>
          <a:xfrm>
            <a:off x="546545" y="8000752"/>
            <a:ext cx="3071992" cy="127157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正方形/長方形 93"/>
          <p:cNvSpPr/>
          <p:nvPr/>
        </p:nvSpPr>
        <p:spPr>
          <a:xfrm>
            <a:off x="551331" y="9015679"/>
            <a:ext cx="3060331" cy="256649"/>
          </a:xfrm>
          <a:prstGeom prst="rect">
            <a:avLst/>
          </a:prstGeom>
          <a:solidFill>
            <a:srgbClr val="000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ネルソンズ</a:t>
            </a:r>
            <a:endParaRPr lang="en-US" altLang="ja-JP" sz="14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95" name="正方形/長方形 94"/>
          <p:cNvSpPr/>
          <p:nvPr/>
        </p:nvSpPr>
        <p:spPr>
          <a:xfrm>
            <a:off x="2152023" y="7972900"/>
            <a:ext cx="13520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&lt;</a:t>
            </a:r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プロフィール</a:t>
            </a:r>
            <a:r>
              <a:rPr lang="en-US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&gt;</a:t>
            </a:r>
          </a:p>
          <a:p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左：和田　まんじゅう</a:t>
            </a:r>
            <a:endParaRPr lang="en-US" altLang="ja-JP" sz="8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en-US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(</a:t>
            </a:r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わだ　まんじゅう</a:t>
            </a:r>
            <a:r>
              <a:rPr lang="en-US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)</a:t>
            </a:r>
          </a:p>
          <a:p>
            <a:r>
              <a:rPr lang="ja-JP" altLang="en-US" sz="8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中：</a:t>
            </a:r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青山　久志</a:t>
            </a:r>
            <a:endParaRPr lang="en-US" altLang="ja-JP" sz="8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en-US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(</a:t>
            </a:r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あおやま　ひさし</a:t>
            </a:r>
            <a:r>
              <a:rPr lang="en-US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)</a:t>
            </a:r>
          </a:p>
          <a:p>
            <a:r>
              <a:rPr lang="ja-JP" altLang="en-US" sz="8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右：</a:t>
            </a:r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岸　健之</a:t>
            </a:r>
            <a:r>
              <a:rPr lang="ja-JP" altLang="en-US" sz="8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助</a:t>
            </a:r>
            <a:endParaRPr lang="en-US" altLang="ja-JP" sz="8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en-US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(</a:t>
            </a:r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きし　けんのすけ</a:t>
            </a:r>
            <a:r>
              <a:rPr lang="en-US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)</a:t>
            </a:r>
          </a:p>
          <a:p>
            <a:r>
              <a:rPr lang="en-US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2010</a:t>
            </a:r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年結成</a:t>
            </a:r>
            <a:endParaRPr lang="en-US" altLang="ja-JP" sz="8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97" name="正方形/長方形 96"/>
          <p:cNvSpPr/>
          <p:nvPr/>
        </p:nvSpPr>
        <p:spPr>
          <a:xfrm>
            <a:off x="3748847" y="2735352"/>
            <a:ext cx="3071992" cy="127157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正方形/長方形 97"/>
          <p:cNvSpPr/>
          <p:nvPr/>
        </p:nvSpPr>
        <p:spPr>
          <a:xfrm>
            <a:off x="3755274" y="3750279"/>
            <a:ext cx="3060331" cy="256649"/>
          </a:xfrm>
          <a:prstGeom prst="rect">
            <a:avLst/>
          </a:prstGeom>
          <a:solidFill>
            <a:srgbClr val="000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おかず</a:t>
            </a:r>
            <a:r>
              <a:rPr lang="ja-JP" altLang="en-US" sz="14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クラブ</a:t>
            </a:r>
            <a:endParaRPr lang="en-US" altLang="ja-JP" sz="14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99" name="正方形/長方形 98"/>
          <p:cNvSpPr/>
          <p:nvPr/>
        </p:nvSpPr>
        <p:spPr>
          <a:xfrm>
            <a:off x="5335275" y="2745600"/>
            <a:ext cx="1352096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&lt;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プロフィール</a:t>
            </a:r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&gt;</a:t>
            </a:r>
          </a:p>
          <a:p>
            <a:r>
              <a:rPr lang="ja-JP" altLang="en-US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左：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オカリナ</a:t>
            </a:r>
            <a:endParaRPr lang="en-US" altLang="ja-JP" sz="105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(</a:t>
            </a:r>
            <a:r>
              <a:rPr lang="ja-JP" altLang="en-US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おかりな</a:t>
            </a:r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)</a:t>
            </a:r>
          </a:p>
          <a:p>
            <a:r>
              <a:rPr lang="ja-JP" altLang="en-US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右：ゆいＰ</a:t>
            </a:r>
            <a:endParaRPr lang="en-US" altLang="ja-JP" sz="105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(</a:t>
            </a:r>
            <a:r>
              <a:rPr lang="ja-JP" altLang="en-US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ゆい</a:t>
            </a:r>
            <a:r>
              <a:rPr lang="ja-JP" altLang="en-US" sz="1050" dirty="0" err="1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ぴ</a:t>
            </a:r>
            <a:r>
              <a:rPr lang="ja-JP" altLang="en-US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ー</a:t>
            </a:r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)</a:t>
            </a:r>
          </a:p>
          <a:p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2009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年結成</a:t>
            </a:r>
            <a:endParaRPr lang="en-US" altLang="ja-JP" sz="105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01" name="正方形/長方形 100"/>
          <p:cNvSpPr/>
          <p:nvPr/>
        </p:nvSpPr>
        <p:spPr>
          <a:xfrm>
            <a:off x="3743472" y="4042346"/>
            <a:ext cx="3071992" cy="127157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正方形/長方形 101"/>
          <p:cNvSpPr/>
          <p:nvPr/>
        </p:nvSpPr>
        <p:spPr>
          <a:xfrm>
            <a:off x="3749899" y="5057273"/>
            <a:ext cx="3060331" cy="256649"/>
          </a:xfrm>
          <a:prstGeom prst="rect">
            <a:avLst/>
          </a:prstGeom>
          <a:solidFill>
            <a:srgbClr val="000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ガリットチュウ</a:t>
            </a:r>
          </a:p>
        </p:txBody>
      </p:sp>
      <p:sp>
        <p:nvSpPr>
          <p:cNvPr id="103" name="正方形/長方形 102"/>
          <p:cNvSpPr/>
          <p:nvPr/>
        </p:nvSpPr>
        <p:spPr>
          <a:xfrm>
            <a:off x="5329900" y="4052594"/>
            <a:ext cx="1352096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&lt;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プロフィール</a:t>
            </a:r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&gt;</a:t>
            </a:r>
          </a:p>
          <a:p>
            <a:r>
              <a:rPr lang="ja-JP" altLang="en-US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左：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熊谷　岳大</a:t>
            </a:r>
            <a:endParaRPr lang="en-US" altLang="ja-JP" sz="105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(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くまがい　たけひろ</a:t>
            </a:r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)</a:t>
            </a:r>
          </a:p>
          <a:p>
            <a:r>
              <a:rPr lang="ja-JP" altLang="en-US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右：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福島　善</a:t>
            </a:r>
            <a:r>
              <a:rPr lang="ja-JP" altLang="en-US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成</a:t>
            </a:r>
            <a:endParaRPr lang="en-US" altLang="ja-JP" sz="105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(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ふくしま　よし</a:t>
            </a:r>
            <a:r>
              <a:rPr lang="ja-JP" altLang="en-US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なり</a:t>
            </a:r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)</a:t>
            </a:r>
          </a:p>
          <a:p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1998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年結成</a:t>
            </a:r>
            <a:endParaRPr lang="en-US" altLang="ja-JP" sz="105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05" name="正方形/長方形 104"/>
          <p:cNvSpPr/>
          <p:nvPr/>
        </p:nvSpPr>
        <p:spPr>
          <a:xfrm>
            <a:off x="3743472" y="5357540"/>
            <a:ext cx="3071992" cy="127157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正方形/長方形 105"/>
          <p:cNvSpPr/>
          <p:nvPr/>
        </p:nvSpPr>
        <p:spPr>
          <a:xfrm>
            <a:off x="3749899" y="6372467"/>
            <a:ext cx="3060331" cy="256649"/>
          </a:xfrm>
          <a:prstGeom prst="rect">
            <a:avLst/>
          </a:prstGeom>
          <a:solidFill>
            <a:srgbClr val="000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チョコレートプラネット</a:t>
            </a:r>
            <a:endParaRPr lang="en-US" altLang="ja-JP" sz="14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07" name="正方形/長方形 106"/>
          <p:cNvSpPr/>
          <p:nvPr/>
        </p:nvSpPr>
        <p:spPr>
          <a:xfrm>
            <a:off x="5329900" y="5358263"/>
            <a:ext cx="1352096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&lt;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プロフィール</a:t>
            </a:r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&gt;</a:t>
            </a:r>
          </a:p>
          <a:p>
            <a:r>
              <a:rPr lang="ja-JP" altLang="en-US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左：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長田　庄平</a:t>
            </a:r>
            <a:endParaRPr lang="en-US" altLang="ja-JP" sz="105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(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おさだ　しょうへい</a:t>
            </a:r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)</a:t>
            </a:r>
          </a:p>
          <a:p>
            <a:r>
              <a:rPr lang="ja-JP" altLang="en-US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右：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松尾　駿</a:t>
            </a:r>
            <a:endParaRPr lang="en-US" altLang="ja-JP" sz="105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(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まつお　しゅん</a:t>
            </a:r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)</a:t>
            </a:r>
          </a:p>
          <a:p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2006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年結成</a:t>
            </a:r>
            <a:endParaRPr lang="en-US" altLang="ja-JP" sz="105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09" name="正方形/長方形 108"/>
          <p:cNvSpPr/>
          <p:nvPr/>
        </p:nvSpPr>
        <p:spPr>
          <a:xfrm>
            <a:off x="3743472" y="6672734"/>
            <a:ext cx="3071992" cy="127157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正方形/長方形 109"/>
          <p:cNvSpPr/>
          <p:nvPr/>
        </p:nvSpPr>
        <p:spPr>
          <a:xfrm>
            <a:off x="3749899" y="7687661"/>
            <a:ext cx="3060331" cy="256649"/>
          </a:xfrm>
          <a:prstGeom prst="rect">
            <a:avLst/>
          </a:prstGeom>
          <a:solidFill>
            <a:srgbClr val="000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ニューヨーク</a:t>
            </a:r>
            <a:endParaRPr lang="en-US" altLang="ja-JP" sz="14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11" name="正方形/長方形 110"/>
          <p:cNvSpPr/>
          <p:nvPr/>
        </p:nvSpPr>
        <p:spPr>
          <a:xfrm>
            <a:off x="5329900" y="6673457"/>
            <a:ext cx="1352096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&lt;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プロフィール</a:t>
            </a:r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&gt;</a:t>
            </a:r>
          </a:p>
          <a:p>
            <a:r>
              <a:rPr lang="ja-JP" altLang="en-US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左：嶋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佐　和也</a:t>
            </a:r>
            <a:endParaRPr lang="en-US" altLang="ja-JP" sz="105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(</a:t>
            </a:r>
            <a:r>
              <a:rPr lang="ja-JP" altLang="en-US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しま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さ　かずや</a:t>
            </a:r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)</a:t>
            </a:r>
          </a:p>
          <a:p>
            <a:r>
              <a:rPr lang="ja-JP" altLang="en-US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右：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屋敷　裕</a:t>
            </a:r>
            <a:r>
              <a:rPr lang="ja-JP" altLang="en-US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政</a:t>
            </a:r>
            <a:endParaRPr lang="en-US" altLang="ja-JP" sz="105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(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やしき　ひろまさ</a:t>
            </a:r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)</a:t>
            </a:r>
          </a:p>
          <a:p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2010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年結成</a:t>
            </a:r>
            <a:endParaRPr lang="en-US" altLang="ja-JP" sz="105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13" name="正方形/長方形 112"/>
          <p:cNvSpPr/>
          <p:nvPr/>
        </p:nvSpPr>
        <p:spPr>
          <a:xfrm>
            <a:off x="3743472" y="7998594"/>
            <a:ext cx="3071992" cy="127157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正方形/長方形 113"/>
          <p:cNvSpPr/>
          <p:nvPr/>
        </p:nvSpPr>
        <p:spPr>
          <a:xfrm>
            <a:off x="3748258" y="9013521"/>
            <a:ext cx="3060331" cy="256649"/>
          </a:xfrm>
          <a:prstGeom prst="rect">
            <a:avLst/>
          </a:prstGeom>
          <a:solidFill>
            <a:srgbClr val="000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ラフレクラン</a:t>
            </a:r>
            <a:endParaRPr lang="en-US" altLang="ja-JP" sz="14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15" name="正方形/長方形 114"/>
          <p:cNvSpPr/>
          <p:nvPr/>
        </p:nvSpPr>
        <p:spPr>
          <a:xfrm>
            <a:off x="5329900" y="7989792"/>
            <a:ext cx="1352096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&lt;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プロフィール</a:t>
            </a:r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&gt;</a:t>
            </a:r>
          </a:p>
          <a:p>
            <a:r>
              <a:rPr lang="ja-JP" altLang="en-US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左：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西村　真二</a:t>
            </a:r>
            <a:endParaRPr lang="en-US" altLang="ja-JP" sz="105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(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にしむら　しんじ</a:t>
            </a:r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)</a:t>
            </a:r>
          </a:p>
          <a:p>
            <a:r>
              <a:rPr lang="ja-JP" altLang="en-US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右：</a:t>
            </a:r>
            <a:r>
              <a:rPr lang="ja-JP" altLang="en-US" sz="1050" dirty="0" err="1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きょん</a:t>
            </a:r>
            <a:endParaRPr lang="en-US" altLang="ja-JP" sz="105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endParaRPr lang="en-US" altLang="ja-JP" sz="105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2012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年結成</a:t>
            </a:r>
            <a:endParaRPr lang="en-US" altLang="ja-JP" sz="105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643" y="4070503"/>
            <a:ext cx="1477438" cy="984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479" y="5410314"/>
            <a:ext cx="1443227" cy="962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6" name="正方形/長方形 135"/>
          <p:cNvSpPr/>
          <p:nvPr/>
        </p:nvSpPr>
        <p:spPr>
          <a:xfrm>
            <a:off x="488848" y="9307899"/>
            <a:ext cx="6454926" cy="1061829"/>
          </a:xfrm>
          <a:prstGeom prst="rect">
            <a:avLst/>
          </a:prstGeom>
          <a:ln w="6350">
            <a:noFill/>
          </a:ln>
        </p:spPr>
        <p:txBody>
          <a:bodyPr wrap="square">
            <a:spAutoFit/>
          </a:bodyPr>
          <a:lstStyle/>
          <a:p>
            <a:r>
              <a:rPr lang="ja-JP" altLang="en-US" sz="1050" u="sng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Arial" pitchFamily="34" charset="0"/>
              </a:rPr>
              <a:t>アンファー株式会社について</a:t>
            </a:r>
            <a:endParaRPr lang="ja-JP" altLang="en-US" sz="1050" dirty="0" smtClean="0">
              <a:latin typeface="HGPｺﾞｼｯｸM" panose="020B0600000000000000" pitchFamily="50" charset="-128"/>
              <a:ea typeface="HGPｺﾞｼｯｸM" panose="020B0600000000000000" pitchFamily="50" charset="-128"/>
              <a:cs typeface="Arial" pitchFamily="34" charset="0"/>
            </a:endParaRPr>
          </a:p>
          <a:p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アンファー株式会社は、</a:t>
            </a:r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1987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年に会社設立。「予防医学」をコンセプトに掲げ、「いつ</a:t>
            </a:r>
            <a:r>
              <a:rPr lang="ja-JP" altLang="en-US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までも美しく、健やかに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生きるというエイジングケア</a:t>
            </a:r>
            <a:r>
              <a:rPr lang="ja-JP" altLang="en-US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・ライフスタイルの実現を支援すること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。」という企業理念の基、エイジングケア・ライフスタイルの実現をめざすトータルエイジングケア・カンパニーです。多くの医師や臨床機関・研究機関との密接なリレーションを構築しながら、「スカルプ</a:t>
            </a:r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D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」をはじめ、医薬品や宅配冷凍ジュースサービス等、様々なエイジングケア商品の企画・研究開発および販売を行っております。</a:t>
            </a:r>
            <a:endParaRPr lang="ja-JP" altLang="en-US" sz="1050" dirty="0">
              <a:latin typeface="HGPｺﾞｼｯｸM" panose="020B0600000000000000" pitchFamily="50" charset="-128"/>
              <a:ea typeface="HGPｺﾞｼｯｸM" panose="020B0600000000000000" pitchFamily="50" charset="-128"/>
              <a:cs typeface="Arial" pitchFamily="34" charset="0"/>
            </a:endParaRPr>
          </a:p>
        </p:txBody>
      </p:sp>
      <p:sp>
        <p:nvSpPr>
          <p:cNvPr id="137" name="正方形/長方形 136"/>
          <p:cNvSpPr/>
          <p:nvPr/>
        </p:nvSpPr>
        <p:spPr>
          <a:xfrm>
            <a:off x="463054" y="9317424"/>
            <a:ext cx="6480720" cy="104260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6217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44622</TotalTime>
  <Words>630</Words>
  <Application>Microsoft Office PowerPoint</Application>
  <PresentationFormat>ユーザー設定</PresentationFormat>
  <Paragraphs>122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＝</dc:title>
  <dc:creator>umi</dc:creator>
  <cp:lastModifiedBy>森 健太郎</cp:lastModifiedBy>
  <cp:revision>1710</cp:revision>
  <cp:lastPrinted>2016-01-08T02:17:18Z</cp:lastPrinted>
  <dcterms:created xsi:type="dcterms:W3CDTF">2011-12-05T14:17:57Z</dcterms:created>
  <dcterms:modified xsi:type="dcterms:W3CDTF">2016-01-08T06:24:02Z</dcterms:modified>
</cp:coreProperties>
</file>